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0" r:id="rId2"/>
  </p:sldMasterIdLst>
  <p:notesMasterIdLst>
    <p:notesMasterId r:id="rId20"/>
  </p:notesMasterIdLst>
  <p:handoutMasterIdLst>
    <p:handoutMasterId r:id="rId21"/>
  </p:handoutMasterIdLst>
  <p:sldIdLst>
    <p:sldId id="275" r:id="rId3"/>
    <p:sldId id="277" r:id="rId4"/>
    <p:sldId id="278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8" r:id="rId13"/>
    <p:sldId id="302" r:id="rId14"/>
    <p:sldId id="303" r:id="rId15"/>
    <p:sldId id="304" r:id="rId16"/>
    <p:sldId id="305" r:id="rId17"/>
    <p:sldId id="306" r:id="rId18"/>
    <p:sldId id="307" r:id="rId19"/>
  </p:sldIdLst>
  <p:sldSz cx="12192000" cy="6858000"/>
  <p:notesSz cx="5143500" cy="9144000"/>
  <p:embeddedFontLst>
    <p:embeddedFont>
      <p:font typeface="阿里巴巴普惠体" pitchFamily="18" charset="-122"/>
      <p:regular r:id="rId22"/>
      <p:bold r:id="rId23"/>
      <p:italic r:id="rId24"/>
      <p:boldItalic r:id="rId25"/>
    </p:embeddedFont>
    <p:embeddedFont>
      <p:font typeface="Microsoft YaHei" panose="020B0503020204020204" pitchFamily="34" charset="-122"/>
      <p:regular r:id="rId26"/>
      <p:bold r:id="rId27"/>
    </p:embeddedFont>
    <p:embeddedFont>
      <p:font typeface="Microsoft YaHei" panose="020B0503020204020204" pitchFamily="34" charset="-122"/>
      <p:regular r:id="rId26"/>
      <p:bold r:id="rId27"/>
    </p:embeddedFont>
    <p:embeddedFont>
      <p:font typeface="Alibaba PuHuiTi Heavy" pitchFamily="18" charset="-122"/>
      <p:regular r:id="rId28"/>
      <p:bold r:id="rId29"/>
      <p:italic r:id="rId30"/>
      <p:boldItalic r:id="rId31"/>
    </p:embeddedFont>
    <p:embeddedFont>
      <p:font typeface="等线" panose="02010600030101010101" pitchFamily="2" charset="-122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64A2"/>
    <a:srgbClr val="EF17AD"/>
    <a:srgbClr val="9773CB"/>
    <a:srgbClr val="AA4EF1"/>
    <a:srgbClr val="23F0F9"/>
    <a:srgbClr val="47F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/>
    <p:restoredTop sz="94556"/>
  </p:normalViewPr>
  <p:slideViewPr>
    <p:cSldViewPr snapToGrid="0" snapToObjects="1">
      <p:cViewPr varScale="1">
        <p:scale>
          <a:sx n="114" d="100"/>
          <a:sy n="114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F9B84EA-7D68-4D60-9CB1-D50884785D1C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9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github.com/StarRocks/starrocks/pull/6780" TargetMode="External"/><Relationship Id="rId4" Type="http://schemas.openxmlformats.org/officeDocument/2006/relationships/hyperlink" Target="https://github.com/StarRocks/starrocks/pull/24626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2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103" name="image 1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9331" y="478409"/>
            <a:ext cx="3132709" cy="357632"/>
          </a:xfrm>
          <a:prstGeom prst="rect">
            <a:avLst/>
          </a:prstGeom>
        </p:spPr>
      </p:pic>
      <p:pic>
        <p:nvPicPr>
          <p:cNvPr id="9104" name="image 1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4598" y="767080"/>
            <a:ext cx="3132709" cy="296037"/>
          </a:xfrm>
          <a:prstGeom prst="rect">
            <a:avLst/>
          </a:prstGeom>
        </p:spPr>
      </p:pic>
      <p:grpSp>
        <p:nvGrpSpPr>
          <p:cNvPr id="108" name="组合 108"/>
          <p:cNvGrpSpPr/>
          <p:nvPr/>
        </p:nvGrpSpPr>
        <p:grpSpPr>
          <a:xfrm>
            <a:off x="2957527" y="4083031"/>
            <a:ext cx="219836" cy="219836"/>
            <a:chOff x="2422271" y="3904615"/>
            <a:chExt cx="219836" cy="219836"/>
          </a:xfrm>
        </p:grpSpPr>
        <p:sp>
          <p:nvSpPr>
            <p:cNvPr id="109" name="Object 109"/>
            <p:cNvSpPr txBox="1"/>
            <p:nvPr/>
          </p:nvSpPr>
          <p:spPr>
            <a:xfrm>
              <a:off x="2422271" y="3904615"/>
              <a:ext cx="219836" cy="219836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b="1"/>
            </a:p>
          </p:txBody>
        </p:sp>
        <p:sp>
          <p:nvSpPr>
            <p:cNvPr id="1010" name="Object 1010"/>
            <p:cNvSpPr txBox="1"/>
            <p:nvPr/>
          </p:nvSpPr>
          <p:spPr>
            <a:xfrm rot="5400000">
              <a:off x="2501265" y="3979926"/>
              <a:ext cx="89408" cy="77089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b="1"/>
            </a:p>
          </p:txBody>
        </p:sp>
      </p:grpSp>
      <p:grpSp>
        <p:nvGrpSpPr>
          <p:cNvPr id="1013" name="组合 1013"/>
          <p:cNvGrpSpPr/>
          <p:nvPr/>
        </p:nvGrpSpPr>
        <p:grpSpPr>
          <a:xfrm>
            <a:off x="1748408" y="5210683"/>
            <a:ext cx="8695181" cy="726821"/>
            <a:chOff x="1748408" y="5210683"/>
            <a:chExt cx="8695181" cy="726821"/>
          </a:xfrm>
        </p:grpSpPr>
        <p:sp>
          <p:nvSpPr>
            <p:cNvPr id="1014" name="Object 1014"/>
            <p:cNvSpPr txBox="1"/>
            <p:nvPr/>
          </p:nvSpPr>
          <p:spPr>
            <a:xfrm>
              <a:off x="7470901" y="5319014"/>
              <a:ext cx="2982214" cy="19050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015" name="Object 1015"/>
            <p:cNvSpPr txBox="1"/>
            <p:nvPr/>
          </p:nvSpPr>
          <p:spPr>
            <a:xfrm>
              <a:off x="1738883" y="5319014"/>
              <a:ext cx="2982214" cy="19050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016" name="Object 1016"/>
            <p:cNvSpPr txBox="1"/>
            <p:nvPr/>
          </p:nvSpPr>
          <p:spPr>
            <a:xfrm>
              <a:off x="4420870" y="5210683"/>
              <a:ext cx="3427984" cy="337185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zh-CN" sz="1400" b="0" i="0" dirty="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同程旅行第七届大数据技术沙龙</a:t>
              </a:r>
              <a:endParaRPr lang="zh-CN" altLang="en-US" sz="14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017" name="Object 1017"/>
            <p:cNvSpPr txBox="1"/>
            <p:nvPr/>
          </p:nvSpPr>
          <p:spPr>
            <a:xfrm>
              <a:off x="4420870" y="5600319"/>
              <a:ext cx="3427984" cy="337185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zh-CN" sz="1400" b="0" i="0" dirty="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2023.12.23</a:t>
              </a:r>
              <a:endParaRPr lang="zh-CN" altLang="en-US" sz="14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345" y="303530"/>
            <a:ext cx="3955850" cy="356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5AE1D2-3359-F954-D74E-9BFCF0412BE3}"/>
              </a:ext>
            </a:extLst>
          </p:cNvPr>
          <p:cNvSpPr txBox="1"/>
          <p:nvPr/>
        </p:nvSpPr>
        <p:spPr>
          <a:xfrm>
            <a:off x="2849951" y="1957502"/>
            <a:ext cx="64920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kumimoji="1" sz="7200" b="1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sz="4400" dirty="0">
                <a:latin typeface="Microsoft YaHei" panose="020B0503020204020204" pitchFamily="34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使用</a:t>
            </a:r>
            <a:r>
              <a:rPr lang="en-US" altLang="zh-CN" sz="4400" dirty="0" err="1">
                <a:latin typeface="Microsoft YaHei" panose="020B0503020204020204" pitchFamily="34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Pamon+StarRocks</a:t>
            </a:r>
            <a:endParaRPr lang="en-US" altLang="zh-CN" sz="4400" dirty="0">
              <a:latin typeface="Microsoft YaHei" panose="020B0503020204020204" pitchFamily="34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4400" dirty="0">
                <a:latin typeface="Microsoft YaHei" panose="020B0503020204020204" pitchFamily="34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极速批流一体湖仓分析</a:t>
            </a:r>
          </a:p>
        </p:txBody>
      </p:sp>
      <p:sp>
        <p:nvSpPr>
          <p:cNvPr id="6" name="汇报人  时间">
            <a:extLst>
              <a:ext uri="{FF2B5EF4-FFF2-40B4-BE49-F238E27FC236}">
                <a16:creationId xmlns:a16="http://schemas.microsoft.com/office/drawing/2014/main" id="{80C03B9B-16BB-126E-77BF-4E989BCF5ADF}"/>
              </a:ext>
            </a:extLst>
          </p:cNvPr>
          <p:cNvSpPr txBox="1"/>
          <p:nvPr/>
        </p:nvSpPr>
        <p:spPr>
          <a:xfrm>
            <a:off x="3557657" y="3970189"/>
            <a:ext cx="5096402" cy="595035"/>
          </a:xfrm>
          <a:prstGeom prst="rect">
            <a:avLst/>
          </a:prstGeom>
          <a:ln w="254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ctr" defTabSz="914400">
              <a:defRPr sz="4000" b="1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r>
              <a:rPr lang="zh-CN" altLang="en-US" sz="1600" dirty="0">
                <a:latin typeface="Microsoft YaHei" panose="020B0503020204020204" pitchFamily="34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分享人：</a:t>
            </a:r>
            <a:r>
              <a:rPr lang="zh-CN" altLang="en-CN" sz="1600" dirty="0">
                <a:latin typeface="Microsoft YaHei" panose="020B0503020204020204" pitchFamily="34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王日宇</a:t>
            </a:r>
            <a:r>
              <a:rPr lang="zh-CN" altLang="en-US" sz="1600" dirty="0">
                <a:latin typeface="Microsoft YaHei" panose="020B0503020204020204" pitchFamily="34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|  </a:t>
            </a:r>
            <a:r>
              <a:rPr lang="zh-CN" altLang="en-CN" sz="1600" dirty="0">
                <a:latin typeface="Microsoft YaHei" panose="020B0503020204020204" pitchFamily="34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阿里云</a:t>
            </a:r>
            <a:r>
              <a:rPr lang="zh-CN" altLang="en-US" sz="1600" dirty="0">
                <a:latin typeface="Microsoft YaHei" panose="020B0503020204020204" pitchFamily="34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智能高级开发工程师</a:t>
            </a:r>
            <a:endParaRPr lang="en-US" altLang="zh-CN" sz="1600" dirty="0">
              <a:latin typeface="Microsoft YaHei" panose="020B0503020204020204" pitchFamily="34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          </a:t>
            </a:r>
            <a:r>
              <a:rPr lang="en-US" altLang="zh-CN" sz="1600" dirty="0" err="1">
                <a:latin typeface="Microsoft YaHei" panose="020B0503020204020204" pitchFamily="34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StarRocks</a:t>
            </a:r>
            <a:r>
              <a:rPr lang="zh-CN" altLang="en-US" sz="1600" dirty="0">
                <a:latin typeface="Microsoft YaHei" panose="020B0503020204020204" pitchFamily="34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committer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1" name="组合 1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802" name="image 18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803" name="Object 18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D1A4C8E-767C-87CA-0EB8-ED208DFDEB35}"/>
              </a:ext>
            </a:extLst>
          </p:cNvPr>
          <p:cNvSpPr txBox="1"/>
          <p:nvPr/>
        </p:nvSpPr>
        <p:spPr>
          <a:xfrm>
            <a:off x="191978" y="285966"/>
            <a:ext cx="5904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CN" sz="1800" i="1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StarRocks+Paimon</a:t>
            </a:r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进行湖仓分析主要场景</a:t>
            </a:r>
            <a:r>
              <a:rPr lang="en-US" altLang="zh-CN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冷热融合</a:t>
            </a:r>
          </a:p>
          <a:p>
            <a:endParaRPr lang="zh-CN" altLang="en-US" sz="1800" i="1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Rounded Rectangle 5">
            <a:extLst>
              <a:ext uri="{FF2B5EF4-FFF2-40B4-BE49-F238E27FC236}">
                <a16:creationId xmlns:a16="http://schemas.microsoft.com/office/drawing/2014/main" id="{413F15D2-1412-8A13-DE04-9CFF82D7A88E}"/>
              </a:ext>
            </a:extLst>
          </p:cNvPr>
          <p:cNvSpPr/>
          <p:nvPr/>
        </p:nvSpPr>
        <p:spPr>
          <a:xfrm>
            <a:off x="614184" y="5310964"/>
            <a:ext cx="1837169" cy="419973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dt=2023/11/17</a:t>
            </a:r>
            <a:endParaRPr kumimoji="0" lang="en-CN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Helvetica Neue Medium"/>
            </a:endParaRPr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C6A1ED1C-1DE9-7CD2-735F-BEE58BC373E1}"/>
              </a:ext>
            </a:extLst>
          </p:cNvPr>
          <p:cNvSpPr/>
          <p:nvPr/>
        </p:nvSpPr>
        <p:spPr>
          <a:xfrm>
            <a:off x="614184" y="4582294"/>
            <a:ext cx="1837169" cy="419973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dt=2023/11/16</a:t>
            </a:r>
            <a:endParaRPr kumimoji="0" lang="en-CN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Helvetica Neue Medium"/>
            </a:endParaRPr>
          </a:p>
        </p:txBody>
      </p: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B0735716-7E7E-51D9-70F5-1DB8FC672075}"/>
              </a:ext>
            </a:extLst>
          </p:cNvPr>
          <p:cNvSpPr/>
          <p:nvPr/>
        </p:nvSpPr>
        <p:spPr>
          <a:xfrm>
            <a:off x="614184" y="3853624"/>
            <a:ext cx="1837169" cy="419973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dt=2023/11/15</a:t>
            </a:r>
            <a:endParaRPr kumimoji="0" lang="en-CN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Helvetica Neue Medium"/>
            </a:endParaRP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FA638FA-1B03-AFC9-5709-2531416B820C}"/>
              </a:ext>
            </a:extLst>
          </p:cNvPr>
          <p:cNvSpPr/>
          <p:nvPr/>
        </p:nvSpPr>
        <p:spPr>
          <a:xfrm>
            <a:off x="614184" y="3124954"/>
            <a:ext cx="1837169" cy="419973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dt=2023/11/14</a:t>
            </a:r>
            <a:endParaRPr kumimoji="0" lang="en-CN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Helvetica Neue Medium"/>
            </a:endParaRP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A14C589A-8B58-5E80-680C-487BA347CB4B}"/>
              </a:ext>
            </a:extLst>
          </p:cNvPr>
          <p:cNvSpPr/>
          <p:nvPr/>
        </p:nvSpPr>
        <p:spPr>
          <a:xfrm>
            <a:off x="614184" y="2396284"/>
            <a:ext cx="1837169" cy="419973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dt=2023/11/13</a:t>
            </a:r>
            <a:endParaRPr kumimoji="0" lang="en-CN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Helvetica Neue Medium"/>
            </a:endParaRPr>
          </a:p>
        </p:txBody>
      </p:sp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972CFBE0-5611-764C-F097-6DE8F4E3EEC0}"/>
              </a:ext>
            </a:extLst>
          </p:cNvPr>
          <p:cNvSpPr/>
          <p:nvPr/>
        </p:nvSpPr>
        <p:spPr>
          <a:xfrm>
            <a:off x="6333402" y="5235188"/>
            <a:ext cx="1837169" cy="419973"/>
          </a:xfrm>
          <a:prstGeom prst="round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dt=2023/11/17</a:t>
            </a:r>
            <a:endParaRPr kumimoji="0" lang="en-CN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Helvetica Neue Medium"/>
            </a:endParaRPr>
          </a:p>
        </p:txBody>
      </p:sp>
      <p:sp>
        <p:nvSpPr>
          <p:cNvPr id="9" name="Rounded Rectangle 26">
            <a:extLst>
              <a:ext uri="{FF2B5EF4-FFF2-40B4-BE49-F238E27FC236}">
                <a16:creationId xmlns:a16="http://schemas.microsoft.com/office/drawing/2014/main" id="{1B872F10-B7DF-D732-B99F-82284B1BDB9D}"/>
              </a:ext>
            </a:extLst>
          </p:cNvPr>
          <p:cNvSpPr/>
          <p:nvPr/>
        </p:nvSpPr>
        <p:spPr>
          <a:xfrm>
            <a:off x="6333402" y="4567209"/>
            <a:ext cx="1837169" cy="419973"/>
          </a:xfrm>
          <a:prstGeom prst="round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dt=2023/11/16</a:t>
            </a:r>
            <a:endParaRPr kumimoji="0" lang="en-CN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Helvetica Neue Medium"/>
            </a:endParaRPr>
          </a:p>
        </p:txBody>
      </p:sp>
      <p:sp>
        <p:nvSpPr>
          <p:cNvPr id="10" name="Rounded Rectangle 27">
            <a:extLst>
              <a:ext uri="{FF2B5EF4-FFF2-40B4-BE49-F238E27FC236}">
                <a16:creationId xmlns:a16="http://schemas.microsoft.com/office/drawing/2014/main" id="{ACAE0E25-624C-9805-CEF8-524CB1B5FAA4}"/>
              </a:ext>
            </a:extLst>
          </p:cNvPr>
          <p:cNvSpPr/>
          <p:nvPr/>
        </p:nvSpPr>
        <p:spPr>
          <a:xfrm>
            <a:off x="6333402" y="3899231"/>
            <a:ext cx="1837169" cy="419973"/>
          </a:xfrm>
          <a:prstGeom prst="round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dt=2023/11/15</a:t>
            </a:r>
            <a:endParaRPr kumimoji="0" lang="en-CN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Helvetica Neue Medium"/>
            </a:endParaRPr>
          </a:p>
        </p:txBody>
      </p:sp>
      <p:pic>
        <p:nvPicPr>
          <p:cNvPr id="11" name="Picture 28">
            <a:extLst>
              <a:ext uri="{FF2B5EF4-FFF2-40B4-BE49-F238E27FC236}">
                <a16:creationId xmlns:a16="http://schemas.microsoft.com/office/drawing/2014/main" id="{339D98F5-9073-37F2-4601-746FCDAB5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162" y="4434753"/>
            <a:ext cx="1881338" cy="718145"/>
          </a:xfrm>
          <a:prstGeom prst="rect">
            <a:avLst/>
          </a:prstGeom>
        </p:spPr>
      </p:pic>
      <p:sp>
        <p:nvSpPr>
          <p:cNvPr id="12" name="Right Arrow 29">
            <a:extLst>
              <a:ext uri="{FF2B5EF4-FFF2-40B4-BE49-F238E27FC236}">
                <a16:creationId xmlns:a16="http://schemas.microsoft.com/office/drawing/2014/main" id="{3F9F17AD-3D93-0C9C-C677-FAD8E7927ACD}"/>
              </a:ext>
            </a:extLst>
          </p:cNvPr>
          <p:cNvSpPr/>
          <p:nvPr/>
        </p:nvSpPr>
        <p:spPr>
          <a:xfrm>
            <a:off x="2701521" y="4416804"/>
            <a:ext cx="493920" cy="754043"/>
          </a:xfrm>
          <a:prstGeom prst="rightArrow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Helvetica Neue Medium"/>
            </a:endParaRPr>
          </a:p>
        </p:txBody>
      </p:sp>
      <p:sp>
        <p:nvSpPr>
          <p:cNvPr id="13" name="Right Arrow 30">
            <a:extLst>
              <a:ext uri="{FF2B5EF4-FFF2-40B4-BE49-F238E27FC236}">
                <a16:creationId xmlns:a16="http://schemas.microsoft.com/office/drawing/2014/main" id="{78EE8938-26CF-60C8-C86B-E9112597E23C}"/>
              </a:ext>
            </a:extLst>
          </p:cNvPr>
          <p:cNvSpPr/>
          <p:nvPr/>
        </p:nvSpPr>
        <p:spPr>
          <a:xfrm>
            <a:off x="5579160" y="4416804"/>
            <a:ext cx="493920" cy="754043"/>
          </a:xfrm>
          <a:prstGeom prst="rightArrow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Helvetica Neue Medium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3E14F24D-A7D6-38C8-2609-00DA1728B867}"/>
              </a:ext>
            </a:extLst>
          </p:cNvPr>
          <p:cNvSpPr txBox="1"/>
          <p:nvPr/>
        </p:nvSpPr>
        <p:spPr>
          <a:xfrm>
            <a:off x="3021089" y="3555480"/>
            <a:ext cx="292809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对近期时间分区的数据创建物化视图</a:t>
            </a:r>
          </a:p>
        </p:txBody>
      </p:sp>
      <p:pic>
        <p:nvPicPr>
          <p:cNvPr id="15" name="Picture 32">
            <a:extLst>
              <a:ext uri="{FF2B5EF4-FFF2-40B4-BE49-F238E27FC236}">
                <a16:creationId xmlns:a16="http://schemas.microsoft.com/office/drawing/2014/main" id="{36E7E5DF-0404-AB7B-15E2-86734B9F2F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7"/>
          <a:stretch/>
        </p:blipFill>
        <p:spPr>
          <a:xfrm>
            <a:off x="614184" y="1634869"/>
            <a:ext cx="1837169" cy="452718"/>
          </a:xfrm>
          <a:prstGeom prst="rect">
            <a:avLst/>
          </a:prstGeom>
        </p:spPr>
      </p:pic>
      <p:sp>
        <p:nvSpPr>
          <p:cNvPr id="16" name="TextBox 33">
            <a:extLst>
              <a:ext uri="{FF2B5EF4-FFF2-40B4-BE49-F238E27FC236}">
                <a16:creationId xmlns:a16="http://schemas.microsoft.com/office/drawing/2014/main" id="{11435A2C-CADE-B81B-BE8D-7BCEF8D3FA49}"/>
              </a:ext>
            </a:extLst>
          </p:cNvPr>
          <p:cNvSpPr txBox="1"/>
          <p:nvPr/>
        </p:nvSpPr>
        <p:spPr>
          <a:xfrm>
            <a:off x="8834625" y="2005976"/>
            <a:ext cx="2928098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业务场景</a:t>
            </a:r>
            <a:endParaRPr lang="zh-CN" altLang="en-US" dirty="0">
              <a:solidFill>
                <a:schemeClr val="bg1"/>
              </a:solidFill>
              <a:effectLst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数据具有冷热特性，想要加速近期查询</a:t>
            </a:r>
          </a:p>
          <a:p>
            <a:pPr algn="l"/>
            <a:r>
              <a:rPr lang="zh-CN" altLang="en-US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物化视图指定 </a:t>
            </a:r>
            <a:r>
              <a:rPr lang="en-US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TTL：partition_ttl</a:t>
            </a:r>
            <a:r>
              <a:rPr lang="en-US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=3 month</a:t>
            </a:r>
          </a:p>
          <a:p>
            <a:pPr algn="l"/>
            <a:endParaRPr lang="en-US" dirty="0">
              <a:solidFill>
                <a:schemeClr val="bg1"/>
              </a:solidFill>
              <a:effectLst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algn="l"/>
            <a:r>
              <a:rPr lang="zh-CN" altLang="en-US" b="1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冷热分区合并</a:t>
            </a:r>
            <a:endParaRPr lang="zh-CN" altLang="en-US" dirty="0">
              <a:solidFill>
                <a:schemeClr val="bg1"/>
              </a:solidFill>
              <a:effectLst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数据物化加速：</a:t>
            </a:r>
            <a:r>
              <a:rPr lang="en-US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MV </a:t>
            </a:r>
            <a:r>
              <a:rPr lang="zh-CN" altLang="en-US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物化近 </a:t>
            </a:r>
            <a:r>
              <a:rPr lang="en-US" altLang="zh-CN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3 </a:t>
            </a:r>
            <a:r>
              <a:rPr lang="zh-CN" altLang="en-US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个月数据，历史数据存储在 </a:t>
            </a:r>
            <a:r>
              <a:rPr lang="en-US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P</a:t>
            </a:r>
            <a:r>
              <a:rPr lang="en-US" altLang="zh-CN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aimon</a:t>
            </a:r>
            <a:r>
              <a:rPr lang="en-US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中</a:t>
            </a:r>
          </a:p>
          <a:p>
            <a:pPr algn="l"/>
            <a:r>
              <a:rPr lang="zh-CN" altLang="en-US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自动查询改写：无需修改查询，优化器自动改写</a:t>
            </a:r>
          </a:p>
        </p:txBody>
      </p:sp>
      <p:pic>
        <p:nvPicPr>
          <p:cNvPr id="17" name="image 506">
            <a:extLst>
              <a:ext uri="{FF2B5EF4-FFF2-40B4-BE49-F238E27FC236}">
                <a16:creationId xmlns:a16="http://schemas.microsoft.com/office/drawing/2014/main" id="{C2FA86FD-69A8-E43F-6C73-012B1AE914F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588150" y="1634869"/>
            <a:ext cx="3323082" cy="40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37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1" name="组合 1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802" name="image 180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803" name="Object 18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D1A4C8E-767C-87CA-0EB8-ED208DFDEB35}"/>
              </a:ext>
            </a:extLst>
          </p:cNvPr>
          <p:cNvSpPr txBox="1"/>
          <p:nvPr/>
        </p:nvSpPr>
        <p:spPr>
          <a:xfrm>
            <a:off x="191978" y="285966"/>
            <a:ext cx="5904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CN" sz="1800" i="1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StarRocks+Paimon</a:t>
            </a:r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进行湖仓分析技术原理</a:t>
            </a:r>
          </a:p>
        </p:txBody>
      </p:sp>
      <p:sp>
        <p:nvSpPr>
          <p:cNvPr id="1829" name="Round Diagonal Corner Rectangle 2">
            <a:extLst>
              <a:ext uri="{FF2B5EF4-FFF2-40B4-BE49-F238E27FC236}">
                <a16:creationId xmlns:a16="http://schemas.microsoft.com/office/drawing/2014/main" id="{35CAC4B0-0144-862F-83DD-F6FD5D38B5CB}"/>
              </a:ext>
            </a:extLst>
          </p:cNvPr>
          <p:cNvSpPr/>
          <p:nvPr/>
        </p:nvSpPr>
        <p:spPr>
          <a:xfrm>
            <a:off x="308676" y="2853325"/>
            <a:ext cx="3469532" cy="2146571"/>
          </a:xfrm>
          <a:prstGeom prst="round2DiagRect">
            <a:avLst/>
          </a:prstGeom>
          <a:solidFill>
            <a:srgbClr val="EF17AD">
              <a:alpha val="20000"/>
            </a:srgbClr>
          </a:solidFill>
          <a:ln w="12700" cap="flat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Helvetica Light"/>
            </a:endParaRPr>
          </a:p>
        </p:txBody>
      </p:sp>
      <p:sp>
        <p:nvSpPr>
          <p:cNvPr id="1830" name="Rectangle 3">
            <a:extLst>
              <a:ext uri="{FF2B5EF4-FFF2-40B4-BE49-F238E27FC236}">
                <a16:creationId xmlns:a16="http://schemas.microsoft.com/office/drawing/2014/main" id="{9E7670DC-CE75-AEB1-FB26-822A7299645B}"/>
              </a:ext>
            </a:extLst>
          </p:cNvPr>
          <p:cNvSpPr/>
          <p:nvPr/>
        </p:nvSpPr>
        <p:spPr>
          <a:xfrm>
            <a:off x="795059" y="1864489"/>
            <a:ext cx="2496766" cy="471924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Helvetica Light"/>
              </a:rPr>
              <a:t>BE Scan</a:t>
            </a:r>
          </a:p>
        </p:txBody>
      </p:sp>
      <p:sp>
        <p:nvSpPr>
          <p:cNvPr id="1831" name="Rectangle 4">
            <a:extLst>
              <a:ext uri="{FF2B5EF4-FFF2-40B4-BE49-F238E27FC236}">
                <a16:creationId xmlns:a16="http://schemas.microsoft.com/office/drawing/2014/main" id="{56003108-AA24-C884-DF3B-C027D4E9F39A}"/>
              </a:ext>
            </a:extLst>
          </p:cNvPr>
          <p:cNvSpPr/>
          <p:nvPr/>
        </p:nvSpPr>
        <p:spPr>
          <a:xfrm>
            <a:off x="3916016" y="1864489"/>
            <a:ext cx="2496766" cy="471924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Helvetica Light"/>
              </a:rPr>
              <a:t>BE Scan</a:t>
            </a:r>
          </a:p>
        </p:txBody>
      </p:sp>
      <p:sp>
        <p:nvSpPr>
          <p:cNvPr id="1832" name="Rounded Rectangle 11">
            <a:extLst>
              <a:ext uri="{FF2B5EF4-FFF2-40B4-BE49-F238E27FC236}">
                <a16:creationId xmlns:a16="http://schemas.microsoft.com/office/drawing/2014/main" id="{430666F0-CDCE-0ACE-90BF-1DCF6EEB815B}"/>
              </a:ext>
            </a:extLst>
          </p:cNvPr>
          <p:cNvSpPr/>
          <p:nvPr/>
        </p:nvSpPr>
        <p:spPr>
          <a:xfrm>
            <a:off x="1210738" y="3432833"/>
            <a:ext cx="1776918" cy="419973"/>
          </a:xfrm>
          <a:prstGeom prst="roundRect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Helvetica Light"/>
              </a:rPr>
              <a:t>C++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sym typeface="Helvetica Light"/>
              </a:rPr>
              <a:t> 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Helvetica Light"/>
              </a:rPr>
              <a:t>Memory</a:t>
            </a:r>
          </a:p>
        </p:txBody>
      </p:sp>
      <p:sp>
        <p:nvSpPr>
          <p:cNvPr id="1833" name="Rounded Rectangle 12">
            <a:extLst>
              <a:ext uri="{FF2B5EF4-FFF2-40B4-BE49-F238E27FC236}">
                <a16:creationId xmlns:a16="http://schemas.microsoft.com/office/drawing/2014/main" id="{5EF066E8-1874-1950-2866-04FB8AD8F114}"/>
              </a:ext>
            </a:extLst>
          </p:cNvPr>
          <p:cNvSpPr/>
          <p:nvPr/>
        </p:nvSpPr>
        <p:spPr>
          <a:xfrm>
            <a:off x="1032398" y="4303270"/>
            <a:ext cx="2133599" cy="419973"/>
          </a:xfrm>
          <a:prstGeom prst="roundRect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Helvetica Light"/>
              </a:rPr>
              <a:t>Java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sym typeface="Helvetica Light"/>
              </a:rPr>
              <a:t> 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Helvetica Light"/>
              </a:rPr>
              <a:t>Memory</a:t>
            </a:r>
          </a:p>
        </p:txBody>
      </p:sp>
      <p:sp>
        <p:nvSpPr>
          <p:cNvPr id="1834" name="Rounded Rectangle 13">
            <a:extLst>
              <a:ext uri="{FF2B5EF4-FFF2-40B4-BE49-F238E27FC236}">
                <a16:creationId xmlns:a16="http://schemas.microsoft.com/office/drawing/2014/main" id="{672425B3-EDAF-CFDA-4252-D5195ABD10B8}"/>
              </a:ext>
            </a:extLst>
          </p:cNvPr>
          <p:cNvSpPr/>
          <p:nvPr/>
        </p:nvSpPr>
        <p:spPr>
          <a:xfrm>
            <a:off x="811903" y="5489796"/>
            <a:ext cx="2574588" cy="419973"/>
          </a:xfrm>
          <a:prstGeom prst="roundRect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Helvetica Light"/>
              </a:rPr>
              <a:t>Java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sym typeface="Helvetica Light"/>
              </a:rPr>
              <a:t> 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Helvetica Light"/>
              </a:rPr>
              <a:t>Data Source</a:t>
            </a:r>
          </a:p>
        </p:txBody>
      </p:sp>
      <p:cxnSp>
        <p:nvCxnSpPr>
          <p:cNvPr id="1835" name="Straight Arrow Connector 14">
            <a:extLst>
              <a:ext uri="{FF2B5EF4-FFF2-40B4-BE49-F238E27FC236}">
                <a16:creationId xmlns:a16="http://schemas.microsoft.com/office/drawing/2014/main" id="{484F7134-C35E-ADE4-133E-2609229DF403}"/>
              </a:ext>
            </a:extLst>
          </p:cNvPr>
          <p:cNvCxnSpPr>
            <a:cxnSpLocks/>
          </p:cNvCxnSpPr>
          <p:nvPr/>
        </p:nvCxnSpPr>
        <p:spPr>
          <a:xfrm flipV="1">
            <a:off x="2100393" y="4999896"/>
            <a:ext cx="0" cy="489600"/>
          </a:xfrm>
          <a:prstGeom prst="straightConnector1">
            <a:avLst/>
          </a:prstGeom>
          <a:noFill/>
          <a:ln w="63500" cap="flat">
            <a:solidFill>
              <a:srgbClr val="FE6A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36" name="Straight Arrow Connector 15">
            <a:extLst>
              <a:ext uri="{FF2B5EF4-FFF2-40B4-BE49-F238E27FC236}">
                <a16:creationId xmlns:a16="http://schemas.microsoft.com/office/drawing/2014/main" id="{5C58CDAC-87B7-7282-C1A4-7DADA593FA45}"/>
              </a:ext>
            </a:extLst>
          </p:cNvPr>
          <p:cNvCxnSpPr>
            <a:cxnSpLocks/>
          </p:cNvCxnSpPr>
          <p:nvPr/>
        </p:nvCxnSpPr>
        <p:spPr>
          <a:xfrm flipV="1">
            <a:off x="2100393" y="3868051"/>
            <a:ext cx="0" cy="435219"/>
          </a:xfrm>
          <a:prstGeom prst="straightConnector1">
            <a:avLst/>
          </a:prstGeom>
          <a:noFill/>
          <a:ln w="63500" cap="flat">
            <a:solidFill>
              <a:srgbClr val="FE6A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37" name="Straight Arrow Connector 16">
            <a:extLst>
              <a:ext uri="{FF2B5EF4-FFF2-40B4-BE49-F238E27FC236}">
                <a16:creationId xmlns:a16="http://schemas.microsoft.com/office/drawing/2014/main" id="{B8604735-9E22-D6C7-A85D-B34308FE5F0A}"/>
              </a:ext>
            </a:extLst>
          </p:cNvPr>
          <p:cNvCxnSpPr>
            <a:cxnSpLocks/>
          </p:cNvCxnSpPr>
          <p:nvPr/>
        </p:nvCxnSpPr>
        <p:spPr>
          <a:xfrm flipV="1">
            <a:off x="2100393" y="2336413"/>
            <a:ext cx="0" cy="516912"/>
          </a:xfrm>
          <a:prstGeom prst="straightConnector1">
            <a:avLst/>
          </a:prstGeom>
          <a:noFill/>
          <a:ln w="63500" cap="flat">
            <a:solidFill>
              <a:srgbClr val="FE6A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38" name="Folded Corner 17">
            <a:extLst>
              <a:ext uri="{FF2B5EF4-FFF2-40B4-BE49-F238E27FC236}">
                <a16:creationId xmlns:a16="http://schemas.microsoft.com/office/drawing/2014/main" id="{86E3B331-4335-E6AE-7041-B0EE0EF256AA}"/>
              </a:ext>
            </a:extLst>
          </p:cNvPr>
          <p:cNvSpPr/>
          <p:nvPr/>
        </p:nvSpPr>
        <p:spPr>
          <a:xfrm>
            <a:off x="4896768" y="5187904"/>
            <a:ext cx="1705582" cy="1114167"/>
          </a:xfrm>
          <a:prstGeom prst="foldedCorner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lvl="0" indent="-28575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Helvetica Light"/>
              </a:rPr>
              <a:t>o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Helvetica Light"/>
              </a:rPr>
              <a:t>pen()</a:t>
            </a:r>
          </a:p>
          <a:p>
            <a:pPr marL="285750" marR="0" lvl="0" indent="-28575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Helvetica Light"/>
              </a:rPr>
              <a:t>getNext()</a:t>
            </a:r>
          </a:p>
          <a:p>
            <a:pPr marL="285750" marR="0" lvl="0" indent="-28575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Helvetica Light"/>
              </a:rPr>
              <a:t>c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Helvetica Light"/>
              </a:rPr>
              <a:t>lose()</a:t>
            </a:r>
          </a:p>
        </p:txBody>
      </p:sp>
      <p:sp>
        <p:nvSpPr>
          <p:cNvPr id="1839" name="Striped Right Arrow 18">
            <a:extLst>
              <a:ext uri="{FF2B5EF4-FFF2-40B4-BE49-F238E27FC236}">
                <a16:creationId xmlns:a16="http://schemas.microsoft.com/office/drawing/2014/main" id="{FAFE8CD7-B045-777E-5FE8-E7713DF67BF7}"/>
              </a:ext>
            </a:extLst>
          </p:cNvPr>
          <p:cNvSpPr/>
          <p:nvPr/>
        </p:nvSpPr>
        <p:spPr>
          <a:xfrm>
            <a:off x="3845827" y="5550365"/>
            <a:ext cx="900000" cy="360000"/>
          </a:xfrm>
          <a:prstGeom prst="stripedRightArrow">
            <a:avLst/>
          </a:prstGeom>
          <a:solidFill>
            <a:srgbClr val="FE6A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Helvetica Light"/>
            </a:endParaRPr>
          </a:p>
        </p:txBody>
      </p:sp>
      <p:sp>
        <p:nvSpPr>
          <p:cNvPr id="1840" name="Folded Corner 19">
            <a:extLst>
              <a:ext uri="{FF2B5EF4-FFF2-40B4-BE49-F238E27FC236}">
                <a16:creationId xmlns:a16="http://schemas.microsoft.com/office/drawing/2014/main" id="{F585F089-B282-F414-1487-ED56A854AFDB}"/>
              </a:ext>
            </a:extLst>
          </p:cNvPr>
          <p:cNvSpPr/>
          <p:nvPr/>
        </p:nvSpPr>
        <p:spPr>
          <a:xfrm>
            <a:off x="4845007" y="3362424"/>
            <a:ext cx="1814191" cy="783590"/>
          </a:xfrm>
          <a:prstGeom prst="foldedCorner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lvl="0" indent="-28575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Helvetica Light"/>
              </a:rPr>
              <a:t>实现类名称</a:t>
            </a:r>
          </a:p>
          <a:p>
            <a:pPr marL="285750" marR="0" lvl="0" indent="-28575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Helvetica Light"/>
              </a:rPr>
              <a:t>必要的信息</a:t>
            </a:r>
          </a:p>
        </p:txBody>
      </p:sp>
      <p:pic>
        <p:nvPicPr>
          <p:cNvPr id="1842" name="Graphic 21" descr="Web design">
            <a:extLst>
              <a:ext uri="{FF2B5EF4-FFF2-40B4-BE49-F238E27FC236}">
                <a16:creationId xmlns:a16="http://schemas.microsoft.com/office/drawing/2014/main" id="{116D5EAD-92A8-AC20-EF37-5FC3376B4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7158" y="4880687"/>
            <a:ext cx="582000" cy="645878"/>
          </a:xfrm>
          <a:prstGeom prst="rect">
            <a:avLst/>
          </a:prstGeom>
        </p:spPr>
      </p:pic>
      <p:sp>
        <p:nvSpPr>
          <p:cNvPr id="1843" name="Striped Right Arrow 22">
            <a:extLst>
              <a:ext uri="{FF2B5EF4-FFF2-40B4-BE49-F238E27FC236}">
                <a16:creationId xmlns:a16="http://schemas.microsoft.com/office/drawing/2014/main" id="{6F630C78-2877-81DB-1D76-94857F15AE4B}"/>
              </a:ext>
            </a:extLst>
          </p:cNvPr>
          <p:cNvSpPr/>
          <p:nvPr/>
        </p:nvSpPr>
        <p:spPr>
          <a:xfrm>
            <a:off x="3845827" y="3659641"/>
            <a:ext cx="900000" cy="360000"/>
          </a:xfrm>
          <a:prstGeom prst="stripedRightArrow">
            <a:avLst/>
          </a:prstGeom>
          <a:solidFill>
            <a:srgbClr val="FE6A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Helvetica Light"/>
            </a:endParaRPr>
          </a:p>
        </p:txBody>
      </p:sp>
      <p:sp>
        <p:nvSpPr>
          <p:cNvPr id="1844" name="TextBox 23">
            <a:extLst>
              <a:ext uri="{FF2B5EF4-FFF2-40B4-BE49-F238E27FC236}">
                <a16:creationId xmlns:a16="http://schemas.microsoft.com/office/drawing/2014/main" id="{0DD590B2-98DA-1A43-7E8E-FC35E96A65A9}"/>
              </a:ext>
            </a:extLst>
          </p:cNvPr>
          <p:cNvSpPr txBox="1"/>
          <p:nvPr/>
        </p:nvSpPr>
        <p:spPr>
          <a:xfrm>
            <a:off x="1238301" y="2953283"/>
            <a:ext cx="159017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1" i="1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Helvetica Light"/>
              </a:rPr>
              <a:t>JNI</a:t>
            </a:r>
            <a:r>
              <a:rPr kumimoji="0" lang="zh-CN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sym typeface="Helvetica Light"/>
              </a:rPr>
              <a:t> </a:t>
            </a:r>
            <a:r>
              <a:rPr kumimoji="0" lang="en-CN" sz="1800" b="1" i="1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Helvetica Light"/>
              </a:rPr>
              <a:t>Connector</a:t>
            </a:r>
          </a:p>
        </p:txBody>
      </p:sp>
      <p:sp>
        <p:nvSpPr>
          <p:cNvPr id="1845" name="文本框 13">
            <a:extLst>
              <a:ext uri="{FF2B5EF4-FFF2-40B4-BE49-F238E27FC236}">
                <a16:creationId xmlns:a16="http://schemas.microsoft.com/office/drawing/2014/main" id="{BD64FF2B-B523-A902-DA73-2401CF510E34}"/>
              </a:ext>
            </a:extLst>
          </p:cNvPr>
          <p:cNvSpPr txBox="1">
            <a:spLocks/>
          </p:cNvSpPr>
          <p:nvPr/>
        </p:nvSpPr>
        <p:spPr>
          <a:xfrm>
            <a:off x="7388294" y="1741378"/>
            <a:ext cx="4405242" cy="800116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anchor="ctr" anchorCtr="0">
            <a:noAutofit/>
          </a:bodyPr>
          <a:lstStyle>
            <a:defPPr>
              <a:defRPr lang="zh-CN"/>
            </a:defPPr>
            <a:lvl1pPr algn="ctr" defTabSz="584142" hangingPunct="0">
              <a:defRPr sz="30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58414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JNI Connector</a:t>
            </a:r>
            <a:endParaRPr kumimoji="0" lang="zh-CN" altLang="en-US" sz="1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46" name="文本框 16">
            <a:extLst>
              <a:ext uri="{FF2B5EF4-FFF2-40B4-BE49-F238E27FC236}">
                <a16:creationId xmlns:a16="http://schemas.microsoft.com/office/drawing/2014/main" id="{BD46D460-460E-5663-7470-B49079D388DB}"/>
              </a:ext>
            </a:extLst>
          </p:cNvPr>
          <p:cNvSpPr txBox="1">
            <a:spLocks/>
          </p:cNvSpPr>
          <p:nvPr/>
        </p:nvSpPr>
        <p:spPr>
          <a:xfrm>
            <a:off x="7388294" y="2709075"/>
            <a:ext cx="4405242" cy="444337"/>
          </a:xfrm>
          <a:prstGeom prst="rect">
            <a:avLst/>
          </a:prstGeom>
          <a:solidFill>
            <a:srgbClr val="F2F2F2"/>
          </a:solidFill>
          <a:ln w="25400">
            <a:noFill/>
            <a:prstDash val="dash"/>
            <a:miter lim="400000"/>
          </a:ln>
        </p:spPr>
        <p:txBody>
          <a:bodyPr wrap="square" lIns="720000" tIns="25400" rIns="25400" bIns="25400" rtlCol="0" anchor="ctr">
            <a:noAutofit/>
          </a:bodyPr>
          <a:lstStyle>
            <a:defPPr>
              <a:defRPr lang="zh-CN"/>
            </a:defPPr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快速接入各类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Java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数据源，无需考虑数据转换</a:t>
            </a:r>
          </a:p>
        </p:txBody>
      </p:sp>
      <p:sp>
        <p:nvSpPr>
          <p:cNvPr id="1847" name="文本框 17">
            <a:extLst>
              <a:ext uri="{FF2B5EF4-FFF2-40B4-BE49-F238E27FC236}">
                <a16:creationId xmlns:a16="http://schemas.microsoft.com/office/drawing/2014/main" id="{64808F94-B77A-7C91-2782-4A4D50E78005}"/>
              </a:ext>
            </a:extLst>
          </p:cNvPr>
          <p:cNvSpPr txBox="1">
            <a:spLocks/>
          </p:cNvSpPr>
          <p:nvPr/>
        </p:nvSpPr>
        <p:spPr>
          <a:xfrm>
            <a:off x="7388294" y="3320993"/>
            <a:ext cx="4405242" cy="44433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  <a:prstDash val="dash"/>
            <a:miter lim="400000"/>
          </a:ln>
        </p:spPr>
        <p:txBody>
          <a:bodyPr wrap="square" lIns="720000" tIns="25400" rIns="25400" bIns="25400" rtlCol="0" anchor="ctr">
            <a:noAutofit/>
          </a:bodyPr>
          <a:lstStyle>
            <a:defPPr>
              <a:defRPr lang="zh-CN"/>
            </a:defPPr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提供简单易用的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Java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接口</a:t>
            </a:r>
          </a:p>
        </p:txBody>
      </p:sp>
      <p:sp>
        <p:nvSpPr>
          <p:cNvPr id="1848" name="文本框 18">
            <a:extLst>
              <a:ext uri="{FF2B5EF4-FFF2-40B4-BE49-F238E27FC236}">
                <a16:creationId xmlns:a16="http://schemas.microsoft.com/office/drawing/2014/main" id="{E595545C-7A21-0A5B-D4D4-CF079C4D432A}"/>
              </a:ext>
            </a:extLst>
          </p:cNvPr>
          <p:cNvSpPr txBox="1">
            <a:spLocks/>
          </p:cNvSpPr>
          <p:nvPr/>
        </p:nvSpPr>
        <p:spPr>
          <a:xfrm>
            <a:off x="7406178" y="3932911"/>
            <a:ext cx="4405242" cy="444337"/>
          </a:xfrm>
          <a:prstGeom prst="rect">
            <a:avLst/>
          </a:prstGeom>
          <a:solidFill>
            <a:srgbClr val="F2F2F2"/>
          </a:solidFill>
          <a:ln w="25400">
            <a:noFill/>
            <a:prstDash val="dash"/>
            <a:miter lim="400000"/>
          </a:ln>
        </p:spPr>
        <p:txBody>
          <a:bodyPr wrap="square" lIns="720000" tIns="25400" rIns="25400" bIns="25400" rtlCol="0" anchor="ctr">
            <a:noAutofit/>
          </a:bodyPr>
          <a:lstStyle>
            <a:defPPr>
              <a:defRPr lang="zh-CN"/>
            </a:defPPr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已支持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Hudi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MOR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Table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Paimon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Table, AVRO, Sequence,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RCfile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49" name="椭圆 20">
            <a:extLst>
              <a:ext uri="{FF2B5EF4-FFF2-40B4-BE49-F238E27FC236}">
                <a16:creationId xmlns:a16="http://schemas.microsoft.com/office/drawing/2014/main" id="{82900572-F95D-4E13-73BF-0693F7F02161}"/>
              </a:ext>
            </a:extLst>
          </p:cNvPr>
          <p:cNvSpPr/>
          <p:nvPr/>
        </p:nvSpPr>
        <p:spPr>
          <a:xfrm>
            <a:off x="7583759" y="2774343"/>
            <a:ext cx="330913" cy="330913"/>
          </a:xfrm>
          <a:prstGeom prst="ellipse">
            <a:avLst/>
          </a:prstGeom>
          <a:solidFill>
            <a:schemeClr val="accent4"/>
          </a:solidFill>
          <a:ln w="25400">
            <a:noFill/>
            <a:prstDash val="dash"/>
            <a:miter lim="400000"/>
          </a:ln>
        </p:spPr>
        <p:txBody>
          <a:bodyPr lIns="25400" tIns="25400" rIns="25400" bIns="25400" rtlCol="0" anchor="ctr"/>
          <a:lstStyle/>
          <a:p>
            <a:pPr marL="0" marR="0" lvl="0" indent="0" algn="ctr" defTabSz="292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微软雅黑" panose="020B0503020204020204" pitchFamily="34" charset="-122"/>
              </a:rPr>
              <a:t>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50" name="椭圆 22">
            <a:extLst>
              <a:ext uri="{FF2B5EF4-FFF2-40B4-BE49-F238E27FC236}">
                <a16:creationId xmlns:a16="http://schemas.microsoft.com/office/drawing/2014/main" id="{C8FCE172-20A6-27BE-85A9-B65D60069A64}"/>
              </a:ext>
            </a:extLst>
          </p:cNvPr>
          <p:cNvSpPr/>
          <p:nvPr/>
        </p:nvSpPr>
        <p:spPr>
          <a:xfrm>
            <a:off x="7583759" y="3377705"/>
            <a:ext cx="330913" cy="330913"/>
          </a:xfrm>
          <a:prstGeom prst="ellipse">
            <a:avLst/>
          </a:prstGeom>
          <a:solidFill>
            <a:schemeClr val="accent4"/>
          </a:solidFill>
          <a:ln w="25400">
            <a:noFill/>
            <a:prstDash val="dash"/>
            <a:miter lim="400000"/>
          </a:ln>
        </p:spPr>
        <p:txBody>
          <a:bodyPr lIns="25400" tIns="25400" rIns="25400" bIns="25400" rtlCol="0" anchor="ctr"/>
          <a:lstStyle/>
          <a:p>
            <a:pPr marL="0" marR="0" lvl="0" indent="0" algn="ctr" defTabSz="292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微软雅黑" panose="020B0503020204020204" pitchFamily="34" charset="-122"/>
              </a:rPr>
              <a:t>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51" name="椭圆 24">
            <a:extLst>
              <a:ext uri="{FF2B5EF4-FFF2-40B4-BE49-F238E27FC236}">
                <a16:creationId xmlns:a16="http://schemas.microsoft.com/office/drawing/2014/main" id="{B62E1B9A-1D79-25F2-636B-B96CDD17B231}"/>
              </a:ext>
            </a:extLst>
          </p:cNvPr>
          <p:cNvSpPr/>
          <p:nvPr/>
        </p:nvSpPr>
        <p:spPr>
          <a:xfrm>
            <a:off x="7583759" y="3994717"/>
            <a:ext cx="330913" cy="330913"/>
          </a:xfrm>
          <a:prstGeom prst="ellipse">
            <a:avLst/>
          </a:prstGeom>
          <a:solidFill>
            <a:schemeClr val="accent4"/>
          </a:solidFill>
          <a:ln w="25400">
            <a:noFill/>
            <a:prstDash val="dash"/>
            <a:miter lim="400000"/>
          </a:ln>
        </p:spPr>
        <p:txBody>
          <a:bodyPr lIns="25400" tIns="25400" rIns="25400" bIns="25400" rtlCol="0" anchor="ctr"/>
          <a:lstStyle/>
          <a:p>
            <a:pPr marL="0" marR="0" lvl="0" indent="0" algn="ctr" defTabSz="292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微软雅黑" panose="020B0503020204020204" pitchFamily="34" charset="-122"/>
              </a:rPr>
              <a:t>3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52" name="文本框 17">
            <a:extLst>
              <a:ext uri="{FF2B5EF4-FFF2-40B4-BE49-F238E27FC236}">
                <a16:creationId xmlns:a16="http://schemas.microsoft.com/office/drawing/2014/main" id="{2AA22123-770B-D086-8627-95DFA80C6F42}"/>
              </a:ext>
            </a:extLst>
          </p:cNvPr>
          <p:cNvSpPr txBox="1">
            <a:spLocks/>
          </p:cNvSpPr>
          <p:nvPr/>
        </p:nvSpPr>
        <p:spPr>
          <a:xfrm>
            <a:off x="7406178" y="4544829"/>
            <a:ext cx="4405242" cy="44433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  <a:prstDash val="dash"/>
            <a:miter lim="400000"/>
          </a:ln>
        </p:spPr>
        <p:txBody>
          <a:bodyPr wrap="square" lIns="720000" tIns="25400" rIns="25400" bIns="25400" rtlCol="0" anchor="ctr">
            <a:noAutofit/>
          </a:bodyPr>
          <a:lstStyle>
            <a:defPPr>
              <a:defRPr lang="zh-CN"/>
            </a:defPPr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Struct, Map, Array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复杂类型</a:t>
            </a:r>
          </a:p>
        </p:txBody>
      </p:sp>
      <p:sp>
        <p:nvSpPr>
          <p:cNvPr id="1853" name="椭圆 22">
            <a:extLst>
              <a:ext uri="{FF2B5EF4-FFF2-40B4-BE49-F238E27FC236}">
                <a16:creationId xmlns:a16="http://schemas.microsoft.com/office/drawing/2014/main" id="{18EB7EBB-A6DC-125C-FEF4-8F139FD9A592}"/>
              </a:ext>
            </a:extLst>
          </p:cNvPr>
          <p:cNvSpPr/>
          <p:nvPr/>
        </p:nvSpPr>
        <p:spPr>
          <a:xfrm>
            <a:off x="7601643" y="4601541"/>
            <a:ext cx="330913" cy="330913"/>
          </a:xfrm>
          <a:prstGeom prst="ellipse">
            <a:avLst/>
          </a:prstGeom>
          <a:solidFill>
            <a:schemeClr val="accent4"/>
          </a:solidFill>
          <a:ln w="25400">
            <a:noFill/>
            <a:prstDash val="dash"/>
            <a:miter lim="400000"/>
          </a:ln>
        </p:spPr>
        <p:txBody>
          <a:bodyPr lIns="25400" tIns="25400" rIns="25400" bIns="25400" rtlCol="0" anchor="ctr"/>
          <a:lstStyle/>
          <a:p>
            <a:pPr marL="0" marR="0" lvl="0" indent="0" algn="ctr" defTabSz="292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微软雅黑" panose="020B0503020204020204" pitchFamily="34" charset="-122"/>
              </a:rPr>
              <a:t>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54" name="文本框 18">
            <a:extLst>
              <a:ext uri="{FF2B5EF4-FFF2-40B4-BE49-F238E27FC236}">
                <a16:creationId xmlns:a16="http://schemas.microsoft.com/office/drawing/2014/main" id="{564CA3F8-8D1B-9DE2-F7C1-C550DA6AEF77}"/>
              </a:ext>
            </a:extLst>
          </p:cNvPr>
          <p:cNvSpPr txBox="1">
            <a:spLocks/>
          </p:cNvSpPr>
          <p:nvPr/>
        </p:nvSpPr>
        <p:spPr>
          <a:xfrm>
            <a:off x="7406178" y="5156747"/>
            <a:ext cx="4405242" cy="444337"/>
          </a:xfrm>
          <a:prstGeom prst="rect">
            <a:avLst/>
          </a:prstGeom>
          <a:solidFill>
            <a:srgbClr val="F2F2F2"/>
          </a:solidFill>
          <a:ln w="25400">
            <a:noFill/>
            <a:prstDash val="dash"/>
            <a:miter lim="400000"/>
          </a:ln>
        </p:spPr>
        <p:txBody>
          <a:bodyPr wrap="square" lIns="720000" tIns="25400" rIns="25400" bIns="25400" rtlCol="0" anchor="ctr">
            <a:noAutofit/>
          </a:bodyPr>
          <a:lstStyle>
            <a:defPPr>
              <a:defRPr lang="zh-CN"/>
            </a:defPPr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BE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代码零侵入，不需要考虑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C++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具体实现</a:t>
            </a:r>
          </a:p>
        </p:txBody>
      </p:sp>
      <p:sp>
        <p:nvSpPr>
          <p:cNvPr id="1855" name="椭圆 24">
            <a:extLst>
              <a:ext uri="{FF2B5EF4-FFF2-40B4-BE49-F238E27FC236}">
                <a16:creationId xmlns:a16="http://schemas.microsoft.com/office/drawing/2014/main" id="{04612811-2B1C-3AB3-A359-FA3108C82E47}"/>
              </a:ext>
            </a:extLst>
          </p:cNvPr>
          <p:cNvSpPr/>
          <p:nvPr/>
        </p:nvSpPr>
        <p:spPr>
          <a:xfrm>
            <a:off x="7583759" y="5218553"/>
            <a:ext cx="330913" cy="330913"/>
          </a:xfrm>
          <a:prstGeom prst="ellipse">
            <a:avLst/>
          </a:prstGeom>
          <a:solidFill>
            <a:schemeClr val="accent4"/>
          </a:solidFill>
          <a:ln w="25400">
            <a:noFill/>
            <a:prstDash val="dash"/>
            <a:miter lim="400000"/>
          </a:ln>
        </p:spPr>
        <p:txBody>
          <a:bodyPr lIns="25400" tIns="25400" rIns="25400" bIns="25400" rtlCol="0" anchor="ctr"/>
          <a:lstStyle/>
          <a:p>
            <a:pPr marL="0" marR="0" lvl="0" indent="0" algn="ctr" defTabSz="292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微软雅黑" panose="020B0503020204020204" pitchFamily="34" charset="-122"/>
              </a:rPr>
              <a:t>5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91776" name="Graphic 21" descr="Web design">
            <a:extLst>
              <a:ext uri="{FF2B5EF4-FFF2-40B4-BE49-F238E27FC236}">
                <a16:creationId xmlns:a16="http://schemas.microsoft.com/office/drawing/2014/main" id="{FB3A4FE0-6C01-0271-D9E4-6C3EC92A3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7360" y="2995413"/>
            <a:ext cx="582000" cy="6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72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1" name="组合 1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802" name="image 18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803" name="Object 18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D1A4C8E-767C-87CA-0EB8-ED208DFDEB35}"/>
              </a:ext>
            </a:extLst>
          </p:cNvPr>
          <p:cNvSpPr txBox="1"/>
          <p:nvPr/>
        </p:nvSpPr>
        <p:spPr>
          <a:xfrm>
            <a:off x="191978" y="285966"/>
            <a:ext cx="5904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CN" sz="1800" i="1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StarRocks+Paimon</a:t>
            </a:r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进行湖仓分析技术原理</a:t>
            </a:r>
          </a:p>
        </p:txBody>
      </p:sp>
      <p:sp>
        <p:nvSpPr>
          <p:cNvPr id="18" name="TextBox 67">
            <a:extLst>
              <a:ext uri="{FF2B5EF4-FFF2-40B4-BE49-F238E27FC236}">
                <a16:creationId xmlns:a16="http://schemas.microsoft.com/office/drawing/2014/main" id="{6738FE8F-76DD-7F3F-9584-2A774319FA3C}"/>
              </a:ext>
            </a:extLst>
          </p:cNvPr>
          <p:cNvSpPr txBox="1"/>
          <p:nvPr/>
        </p:nvSpPr>
        <p:spPr>
          <a:xfrm>
            <a:off x="2584470" y="1457717"/>
            <a:ext cx="7982057" cy="32932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定长字段存储</a:t>
            </a:r>
            <a:r>
              <a:rPr lang="zh-CN" altLang="en-US" sz="16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：</a:t>
            </a:r>
            <a:endParaRPr lang="en-US" sz="1600" dirty="0">
              <a:solidFill>
                <a:schemeClr val="bg1"/>
              </a:solidFill>
              <a:effectLst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r>
              <a:rPr lang="en-US" sz="16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Null</a:t>
            </a:r>
            <a:r>
              <a:rPr lang="zh-CN" altLang="en-US" sz="16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indicator:</a:t>
            </a:r>
          </a:p>
          <a:p>
            <a:r>
              <a:rPr lang="en-US" sz="16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| 1-byte </a:t>
            </a:r>
            <a:r>
              <a:rPr lang="en-US" sz="16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boolean</a:t>
            </a:r>
            <a:r>
              <a:rPr lang="en-US" sz="16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| 1-byte </a:t>
            </a:r>
            <a:r>
              <a:rPr lang="en-US" sz="16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boolean</a:t>
            </a:r>
            <a:r>
              <a:rPr lang="en-US" sz="16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| 1-byte </a:t>
            </a:r>
            <a:r>
              <a:rPr lang="en-US" sz="16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boolean</a:t>
            </a:r>
            <a:r>
              <a:rPr lang="en-US" sz="16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| ... |</a:t>
            </a:r>
            <a:endParaRPr lang="en-US" sz="16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数据</a:t>
            </a:r>
            <a:r>
              <a:rPr lang="zh-CN" altLang="en-US" sz="16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：</a:t>
            </a:r>
            <a:endParaRPr lang="en-US" altLang="zh-CN" sz="16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r>
              <a:rPr lang="en-US" sz="16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| 4-bytes INT | 4-bytes INT | 4-bytes INT | ... |</a:t>
            </a:r>
            <a:endParaRPr lang="en-US" sz="16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endParaRPr lang="en-US" sz="16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变长字段存储</a:t>
            </a:r>
            <a:r>
              <a:rPr lang="zh-CN" altLang="en-US" sz="16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：</a:t>
            </a:r>
            <a:endParaRPr lang="en-US" sz="16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r>
              <a:rPr lang="en-US" sz="16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Null</a:t>
            </a:r>
            <a:r>
              <a:rPr lang="zh-CN" altLang="en-US" sz="16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indicator:</a:t>
            </a:r>
            <a:r>
              <a:rPr lang="en-US" sz="16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| 1-byte </a:t>
            </a:r>
            <a:r>
              <a:rPr lang="en-US" sz="16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boolean</a:t>
            </a:r>
            <a:r>
              <a:rPr lang="en-US" sz="16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| 1-byte </a:t>
            </a:r>
            <a:r>
              <a:rPr lang="en-US" sz="16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boolean</a:t>
            </a:r>
            <a:r>
              <a:rPr lang="en-US" sz="16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| 1-byte </a:t>
            </a:r>
            <a:r>
              <a:rPr lang="en-US" sz="16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boolean</a:t>
            </a:r>
            <a:r>
              <a:rPr lang="en-US" sz="16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| ... |</a:t>
            </a:r>
            <a:endParaRPr lang="en-US" sz="16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r>
              <a:rPr lang="en-US" sz="16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起始地址</a:t>
            </a:r>
            <a:r>
              <a:rPr lang="zh-CN" altLang="en-US" sz="16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：</a:t>
            </a:r>
            <a:endParaRPr lang="en-US" altLang="zh-CN" sz="1600" dirty="0">
              <a:solidFill>
                <a:schemeClr val="bg1"/>
              </a:solidFill>
              <a:effectLst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r>
              <a:rPr lang="en-US" sz="16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| offset of row 0 | offset of row 1 | offset of row 2 | ... |</a:t>
            </a:r>
            <a:endParaRPr lang="en-CN" sz="16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r>
              <a:rPr lang="en-US" sz="16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数据</a:t>
            </a:r>
            <a:r>
              <a:rPr lang="zh-CN" altLang="en-US" sz="16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：</a:t>
            </a:r>
            <a:endParaRPr lang="en-US" altLang="zh-CN" sz="1600" dirty="0">
              <a:solidFill>
                <a:schemeClr val="bg1"/>
              </a:solidFill>
              <a:effectLst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r>
              <a:rPr lang="en-US" sz="16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| (length of row 0)-bytes | (length of row 1)-bytes | ... |</a:t>
            </a:r>
            <a:endParaRPr lang="en-CN" sz="16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9" name="TextBox 68">
            <a:extLst>
              <a:ext uri="{FF2B5EF4-FFF2-40B4-BE49-F238E27FC236}">
                <a16:creationId xmlns:a16="http://schemas.microsoft.com/office/drawing/2014/main" id="{D7C8B0A4-37BC-CB4A-C305-8D7D90A54A92}"/>
              </a:ext>
            </a:extLst>
          </p:cNvPr>
          <p:cNvSpPr txBox="1"/>
          <p:nvPr/>
        </p:nvSpPr>
        <p:spPr>
          <a:xfrm>
            <a:off x="2584470" y="5257625"/>
            <a:ext cx="70997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N" sz="16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Light"/>
              </a:rPr>
              <a:t>实现例子</a:t>
            </a:r>
            <a:r>
              <a:rPr lang="zh-CN" altLang="en-US" sz="16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Light"/>
              </a:rPr>
              <a:t>：</a:t>
            </a:r>
            <a:endParaRPr lang="en-US" altLang="zh-CN" sz="16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Helvetica Light"/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Light"/>
              </a:rPr>
              <a:t>Paimon</a:t>
            </a:r>
            <a:r>
              <a:rPr lang="zh-CN" altLang="en-US" sz="16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Light"/>
              </a:rPr>
              <a:t>读取支持：</a:t>
            </a:r>
            <a:r>
              <a:rPr lang="en-US" altLang="zh-CN" sz="16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Ligh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https://github.com/StarRocks/starrocks/pull/24626</a:t>
            </a:r>
            <a:endParaRPr lang="en-US" altLang="zh-CN" sz="16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Helvetica Light"/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Light"/>
              </a:rPr>
              <a:t>Hudi</a:t>
            </a:r>
            <a:r>
              <a:rPr lang="zh-CN" altLang="en-US" sz="16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Ligh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Light"/>
              </a:rPr>
              <a:t>MOR</a:t>
            </a:r>
            <a:r>
              <a:rPr lang="zh-CN" altLang="en-US" sz="16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Light"/>
              </a:rPr>
              <a:t>读取支持：</a:t>
            </a:r>
            <a:r>
              <a:rPr lang="en-US" altLang="zh-CN" sz="16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Ligh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https://github.com/StarRocks/starrocks/pull/6780</a:t>
            </a:r>
            <a:endParaRPr lang="en-US" altLang="zh-CN" sz="16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Helvetica Light"/>
            </a:endParaRPr>
          </a:p>
        </p:txBody>
      </p:sp>
      <p:pic>
        <p:nvPicPr>
          <p:cNvPr id="20" name="image 1106">
            <a:extLst>
              <a:ext uri="{FF2B5EF4-FFF2-40B4-BE49-F238E27FC236}">
                <a16:creationId xmlns:a16="http://schemas.microsoft.com/office/drawing/2014/main" id="{166B34EC-38AF-FFA9-BAE2-4ABDD3E3D58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178372" y="1220143"/>
            <a:ext cx="7776094" cy="511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83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406" name="image 4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407" name="image 4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558686" y="3228975"/>
            <a:ext cx="1789430" cy="419100"/>
          </a:xfrm>
          <a:prstGeom prst="rect">
            <a:avLst/>
          </a:prstGeom>
        </p:spPr>
      </p:pic>
      <p:sp>
        <p:nvSpPr>
          <p:cNvPr id="408" name="Object 408"/>
          <p:cNvSpPr txBox="1"/>
          <p:nvPr/>
        </p:nvSpPr>
        <p:spPr>
          <a:xfrm>
            <a:off x="3631711" y="3213100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</a:t>
            </a:r>
            <a:r>
              <a:rPr lang="zh-CN" altLang="en-US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3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409" name="image 40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4012" name="Object 4012"/>
          <p:cNvSpPr txBox="1"/>
          <p:nvPr/>
        </p:nvSpPr>
        <p:spPr>
          <a:xfrm>
            <a:off x="5346191" y="2848356"/>
            <a:ext cx="5626609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en-US" altLang="zh-CN" sz="3200" b="1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StarRocks+Paimon</a:t>
            </a:r>
            <a:r>
              <a:rPr kumimoji="1" lang="zh-CN" altLang="en-US" sz="32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湖仓分析能力的性能测试</a:t>
            </a:r>
          </a:p>
        </p:txBody>
      </p:sp>
      <p:pic>
        <p:nvPicPr>
          <p:cNvPr id="94013" name="image 40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580000">
            <a:off x="8994212" y="2226372"/>
            <a:ext cx="712978" cy="711073"/>
          </a:xfrm>
          <a:prstGeom prst="rect">
            <a:avLst/>
          </a:prstGeom>
        </p:spPr>
      </p:pic>
      <p:pic>
        <p:nvPicPr>
          <p:cNvPr id="94014" name="image 40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4015" name="image 40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419350" y="1839595"/>
            <a:ext cx="3194177" cy="3178175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A283802-21B0-16F3-3FA2-839AB8306C4E}"/>
              </a:ext>
            </a:extLst>
          </p:cNvPr>
          <p:cNvSpPr txBox="1"/>
          <p:nvPr/>
        </p:nvSpPr>
        <p:spPr>
          <a:xfrm>
            <a:off x="191978" y="285966"/>
            <a:ext cx="5528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使用</a:t>
            </a:r>
            <a:r>
              <a:rPr lang="es-ES" altLang="zh-CN" sz="1800" i="1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Pamon+StarRocks</a:t>
            </a:r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极速批流一体湖仓分析</a:t>
            </a:r>
          </a:p>
        </p:txBody>
      </p:sp>
    </p:spTree>
    <p:extLst>
      <p:ext uri="{BB962C8B-B14F-4D97-AF65-F5344CB8AC3E}">
        <p14:creationId xmlns:p14="http://schemas.microsoft.com/office/powerpoint/2010/main" val="398239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1" name="组合 1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802" name="image 18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803" name="Object 18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D1A4C8E-767C-87CA-0EB8-ED208DFDEB35}"/>
              </a:ext>
            </a:extLst>
          </p:cNvPr>
          <p:cNvSpPr txBox="1"/>
          <p:nvPr/>
        </p:nvSpPr>
        <p:spPr>
          <a:xfrm>
            <a:off x="191978" y="285966"/>
            <a:ext cx="5904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CN" sz="1800" i="1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StarRocks+Paimon</a:t>
            </a:r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湖仓分析能力的性能测试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E2A8970F-4271-4CE6-A3C8-6B84A1C4C9DC}"/>
              </a:ext>
            </a:extLst>
          </p:cNvPr>
          <p:cNvSpPr txBox="1"/>
          <p:nvPr/>
        </p:nvSpPr>
        <p:spPr>
          <a:xfrm>
            <a:off x="382658" y="1212700"/>
            <a:ext cx="3372679" cy="3859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85000"/>
              </a:lnSpc>
            </a:pPr>
            <a:r>
              <a:rPr lang="zh-CN" altLang="en-US" sz="1200" b="1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测试环境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EMR</a:t>
            </a:r>
            <a:r>
              <a:rPr lang="zh-CN" alt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版本：</a:t>
            </a:r>
            <a:r>
              <a:rPr 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EMR-5.15.1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1x master, 3x core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机型：</a:t>
            </a:r>
            <a:r>
              <a:rPr 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ecs.g6.4xlarge 16 vCPU 64 GiB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Trino</a:t>
            </a:r>
            <a:r>
              <a:rPr lang="zh-CN" alt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版本：</a:t>
            </a:r>
            <a:r>
              <a:rPr lang="en-US" altLang="zh-CN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422</a:t>
            </a:r>
            <a:endParaRPr lang="en-US" sz="1200" dirty="0">
              <a:solidFill>
                <a:schemeClr val="bg1"/>
              </a:solidFill>
              <a:effectLst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StarRocks</a:t>
            </a:r>
            <a:r>
              <a:rPr lang="zh-CN" alt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版本：</a:t>
            </a:r>
            <a:r>
              <a:rPr 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main </a:t>
            </a:r>
            <a:r>
              <a:rPr lang="zh-CN" alt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分支</a:t>
            </a:r>
            <a:endParaRPr lang="en-US" sz="1200" dirty="0">
              <a:solidFill>
                <a:schemeClr val="bg1"/>
              </a:solidFill>
              <a:effectLst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bg1"/>
              </a:solidFill>
              <a:effectLst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0" indent="0" algn="l">
              <a:lnSpc>
                <a:spcPct val="85000"/>
              </a:lnSpc>
            </a:pPr>
            <a:r>
              <a:rPr lang="zh-CN" altLang="en-US" sz="1200" b="1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测试软件配置</a:t>
            </a:r>
          </a:p>
          <a:p>
            <a:pPr marL="0" indent="0" algn="l">
              <a:lnSpc>
                <a:spcPct val="85000"/>
              </a:lnSpc>
            </a:pPr>
            <a:r>
              <a:rPr lang="en-US" sz="1200" b="1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Trino配置</a:t>
            </a:r>
            <a:endParaRPr lang="en-US" sz="1200" b="1" dirty="0">
              <a:solidFill>
                <a:schemeClr val="bg1"/>
              </a:solidFill>
              <a:effectLst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-Xmx50G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query.max</a:t>
            </a:r>
            <a:r>
              <a:rPr 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-memory: 105GB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query.max</a:t>
            </a:r>
            <a:r>
              <a:rPr 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-total-memory: 35GB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query.max</a:t>
            </a:r>
            <a:r>
              <a:rPr 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-memory-per-node: 35GB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StarRocks配置</a:t>
            </a:r>
            <a:endParaRPr lang="en-US" sz="1200" dirty="0">
              <a:solidFill>
                <a:schemeClr val="bg1"/>
              </a:solidFill>
              <a:effectLst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r>
              <a:rPr 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-Xmx50G</a:t>
            </a:r>
          </a:p>
          <a:p>
            <a:endParaRPr lang="en-US" sz="12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0" indent="0" algn="l">
              <a:lnSpc>
                <a:spcPct val="85000"/>
              </a:lnSpc>
            </a:pPr>
            <a:r>
              <a:rPr lang="zh-CN" altLang="en-US" sz="1200" b="1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测试数据和步骤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benchmark</a:t>
            </a:r>
            <a:r>
              <a:rPr lang="zh-CN" alt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查询和数据：</a:t>
            </a:r>
            <a:r>
              <a:rPr 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TPCH 100G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测试方法：每个</a:t>
            </a:r>
            <a:r>
              <a:rPr 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query</a:t>
            </a:r>
            <a:r>
              <a:rPr lang="zh-CN" alt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跑</a:t>
            </a:r>
            <a:r>
              <a:rPr lang="en-US" altLang="zh-CN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3</a:t>
            </a:r>
            <a:r>
              <a:rPr lang="zh-CN" alt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次取平均值，不做</a:t>
            </a:r>
            <a:r>
              <a:rPr 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analyze，</a:t>
            </a:r>
            <a:r>
              <a:rPr lang="zh-CN" alt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不做预热，数据放在</a:t>
            </a:r>
            <a:r>
              <a:rPr 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HDFS</a:t>
            </a:r>
            <a:r>
              <a:rPr lang="zh-CN" altLang="en-US" sz="12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上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566D9430-B6D3-B1EF-97ED-E01558B64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337" y="1131252"/>
            <a:ext cx="8166079" cy="3940966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05CBC622-DFEA-247B-B5D9-3CE53B269AED}"/>
              </a:ext>
            </a:extLst>
          </p:cNvPr>
          <p:cNvSpPr txBox="1"/>
          <p:nvPr/>
        </p:nvSpPr>
        <p:spPr>
          <a:xfrm>
            <a:off x="2200342" y="5454887"/>
            <a:ext cx="8178714" cy="40011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sz="2000" b="1" i="0">
                <a:blipFill>
                  <a:blip r:embed="rId5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defRPr>
            </a:lvl1pPr>
          </a:lstStyle>
          <a:p>
            <a:r>
              <a:rPr lang="en-US" dirty="0" err="1"/>
              <a:t>使用StarRocks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分支和</a:t>
            </a:r>
            <a:r>
              <a:rPr lang="en-US" altLang="zh-CN" dirty="0" err="1"/>
              <a:t>Paimon</a:t>
            </a:r>
            <a:r>
              <a:rPr lang="en-US" altLang="zh-CN" dirty="0"/>
              <a:t> 0.6</a:t>
            </a:r>
            <a:r>
              <a:rPr lang="zh-CN" altLang="en-US" dirty="0"/>
              <a:t>版本，</a:t>
            </a:r>
            <a:r>
              <a:rPr lang="zh-CN" altLang="en-CN" dirty="0"/>
              <a:t>查询</a:t>
            </a:r>
            <a:r>
              <a:rPr lang="zh-CN" altLang="en-US" dirty="0"/>
              <a:t>性能是老版本的</a:t>
            </a:r>
            <a:r>
              <a:rPr lang="en-US" altLang="zh-CN" sz="2800" dirty="0"/>
              <a:t>15</a:t>
            </a:r>
            <a:r>
              <a:rPr lang="zh-CN" altLang="en-US" sz="2400" dirty="0"/>
              <a:t>倍</a:t>
            </a:r>
            <a:r>
              <a:rPr lang="zh-CN" altLang="en-US" dirty="0"/>
              <a:t>！</a:t>
            </a:r>
            <a:endParaRPr lang="en-US" dirty="0"/>
          </a:p>
        </p:txBody>
      </p:sp>
      <p:pic>
        <p:nvPicPr>
          <p:cNvPr id="21" name="image 506">
            <a:extLst>
              <a:ext uri="{FF2B5EF4-FFF2-40B4-BE49-F238E27FC236}">
                <a16:creationId xmlns:a16="http://schemas.microsoft.com/office/drawing/2014/main" id="{148772C3-F140-DC14-9E90-443764353FC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70584" y="1131253"/>
            <a:ext cx="3323082" cy="3940966"/>
          </a:xfrm>
          <a:prstGeom prst="rect">
            <a:avLst/>
          </a:prstGeom>
        </p:spPr>
      </p:pic>
      <p:grpSp>
        <p:nvGrpSpPr>
          <p:cNvPr id="22" name="组合 13027">
            <a:extLst>
              <a:ext uri="{FF2B5EF4-FFF2-40B4-BE49-F238E27FC236}">
                <a16:creationId xmlns:a16="http://schemas.microsoft.com/office/drawing/2014/main" id="{BC739792-5556-B56E-E5F5-3D2ADD99D144}"/>
              </a:ext>
            </a:extLst>
          </p:cNvPr>
          <p:cNvGrpSpPr/>
          <p:nvPr/>
        </p:nvGrpSpPr>
        <p:grpSpPr>
          <a:xfrm>
            <a:off x="1588243" y="5637539"/>
            <a:ext cx="9301988" cy="1101090"/>
            <a:chOff x="1495171" y="4747387"/>
            <a:chExt cx="9301988" cy="1101090"/>
          </a:xfrm>
        </p:grpSpPr>
        <p:sp>
          <p:nvSpPr>
            <p:cNvPr id="23" name="Object 13028">
              <a:extLst>
                <a:ext uri="{FF2B5EF4-FFF2-40B4-BE49-F238E27FC236}">
                  <a16:creationId xmlns:a16="http://schemas.microsoft.com/office/drawing/2014/main" id="{D6CEA48A-D0C7-E783-569C-21A60B4AB9EC}"/>
                </a:ext>
              </a:extLst>
            </p:cNvPr>
            <p:cNvSpPr txBox="1"/>
            <p:nvPr/>
          </p:nvSpPr>
          <p:spPr>
            <a:xfrm>
              <a:off x="1495171" y="4747387"/>
              <a:ext cx="9301988" cy="1101090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24" name="Object 13029">
              <a:extLst>
                <a:ext uri="{FF2B5EF4-FFF2-40B4-BE49-F238E27FC236}">
                  <a16:creationId xmlns:a16="http://schemas.microsoft.com/office/drawing/2014/main" id="{E5B524C6-F205-8BB8-A2E9-56DD077CA758}"/>
                </a:ext>
              </a:extLst>
            </p:cNvPr>
            <p:cNvSpPr txBox="1"/>
            <p:nvPr/>
          </p:nvSpPr>
          <p:spPr>
            <a:xfrm>
              <a:off x="2006346" y="4795393"/>
              <a:ext cx="8279638" cy="910971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2545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406" name="image 4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407" name="image 4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580983" y="3228975"/>
            <a:ext cx="1789430" cy="419100"/>
          </a:xfrm>
          <a:prstGeom prst="rect">
            <a:avLst/>
          </a:prstGeom>
        </p:spPr>
      </p:pic>
      <p:sp>
        <p:nvSpPr>
          <p:cNvPr id="408" name="Object 408"/>
          <p:cNvSpPr txBox="1"/>
          <p:nvPr/>
        </p:nvSpPr>
        <p:spPr>
          <a:xfrm>
            <a:off x="3654008" y="3213100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</a:t>
            </a:r>
            <a:r>
              <a:rPr lang="zh-CN" altLang="en-US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4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409" name="image 40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4012" name="Object 4012"/>
          <p:cNvSpPr txBox="1"/>
          <p:nvPr/>
        </p:nvSpPr>
        <p:spPr>
          <a:xfrm>
            <a:off x="5346191" y="2848356"/>
            <a:ext cx="5827331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en-US" altLang="zh-CN" sz="3200" b="1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StarRocks+Paimon</a:t>
            </a:r>
            <a:r>
              <a:rPr kumimoji="1" lang="zh-CN" altLang="en-US" sz="32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湖仓分析能力的未来规划</a:t>
            </a:r>
          </a:p>
        </p:txBody>
      </p:sp>
      <p:pic>
        <p:nvPicPr>
          <p:cNvPr id="94013" name="image 40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580000">
            <a:off x="8994212" y="2226372"/>
            <a:ext cx="712978" cy="711073"/>
          </a:xfrm>
          <a:prstGeom prst="rect">
            <a:avLst/>
          </a:prstGeom>
        </p:spPr>
      </p:pic>
      <p:pic>
        <p:nvPicPr>
          <p:cNvPr id="94014" name="image 40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4015" name="image 40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419350" y="1839595"/>
            <a:ext cx="3194177" cy="3178175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7F31039-2B32-2EA8-C778-0ACE835993D2}"/>
              </a:ext>
            </a:extLst>
          </p:cNvPr>
          <p:cNvSpPr txBox="1"/>
          <p:nvPr/>
        </p:nvSpPr>
        <p:spPr>
          <a:xfrm>
            <a:off x="191978" y="285966"/>
            <a:ext cx="5528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使用</a:t>
            </a:r>
            <a:r>
              <a:rPr lang="es-ES" altLang="zh-CN" sz="1800" i="1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Pamon+StarRocks</a:t>
            </a:r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极速批流一体湖仓分析</a:t>
            </a:r>
          </a:p>
        </p:txBody>
      </p:sp>
    </p:spTree>
    <p:extLst>
      <p:ext uri="{BB962C8B-B14F-4D97-AF65-F5344CB8AC3E}">
        <p14:creationId xmlns:p14="http://schemas.microsoft.com/office/powerpoint/2010/main" val="1736381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1" name="组合 1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802" name="image 18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803" name="Object 18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D1A4C8E-767C-87CA-0EB8-ED208DFDEB35}"/>
              </a:ext>
            </a:extLst>
          </p:cNvPr>
          <p:cNvSpPr txBox="1"/>
          <p:nvPr/>
        </p:nvSpPr>
        <p:spPr>
          <a:xfrm>
            <a:off x="191978" y="285966"/>
            <a:ext cx="5904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CN" sz="1800" i="1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StarRocks+Paimon</a:t>
            </a:r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湖仓分析能力的未来规划</a:t>
            </a:r>
          </a:p>
        </p:txBody>
      </p:sp>
      <p:sp>
        <p:nvSpPr>
          <p:cNvPr id="54" name="圆角矩形 47">
            <a:extLst>
              <a:ext uri="{FF2B5EF4-FFF2-40B4-BE49-F238E27FC236}">
                <a16:creationId xmlns:a16="http://schemas.microsoft.com/office/drawing/2014/main" id="{5A22CD3F-8F7D-7F9F-B61B-18A2699DED18}"/>
              </a:ext>
            </a:extLst>
          </p:cNvPr>
          <p:cNvSpPr/>
          <p:nvPr/>
        </p:nvSpPr>
        <p:spPr>
          <a:xfrm>
            <a:off x="1723795" y="3909521"/>
            <a:ext cx="2751700" cy="489191"/>
          </a:xfrm>
          <a:prstGeom prst="roundRect">
            <a:avLst>
              <a:gd name="adj" fmla="val 50000"/>
            </a:avLst>
          </a:prstGeom>
          <a:gradFill>
            <a:gsLst>
              <a:gs pos="89000">
                <a:srgbClr val="111111">
                  <a:alpha val="0"/>
                </a:srgbClr>
              </a:gs>
              <a:gs pos="0">
                <a:srgbClr val="111111"/>
              </a:gs>
            </a:gsLst>
            <a:lin ang="10800000" scaled="0"/>
          </a:gradFill>
          <a:ln w="15875" cap="flat" cmpd="sng" algn="ctr">
            <a:gradFill>
              <a:gsLst>
                <a:gs pos="14000">
                  <a:srgbClr val="DA6474"/>
                </a:gs>
                <a:gs pos="63000">
                  <a:srgbClr val="1DCBC6">
                    <a:alpha val="0"/>
                  </a:srgbClr>
                </a:gs>
              </a:gsLst>
              <a:lin ang="126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55" name="椭圆 48">
            <a:extLst>
              <a:ext uri="{FF2B5EF4-FFF2-40B4-BE49-F238E27FC236}">
                <a16:creationId xmlns:a16="http://schemas.microsoft.com/office/drawing/2014/main" id="{B8FF57B4-D5FF-A448-C503-F968E3125561}"/>
              </a:ext>
            </a:extLst>
          </p:cNvPr>
          <p:cNvSpPr>
            <a:spLocks noChangeAspect="1"/>
          </p:cNvSpPr>
          <p:nvPr/>
        </p:nvSpPr>
        <p:spPr>
          <a:xfrm>
            <a:off x="4483076" y="2354697"/>
            <a:ext cx="2083890" cy="2083890"/>
          </a:xfrm>
          <a:prstGeom prst="ellipse">
            <a:avLst/>
          </a:prstGeom>
          <a:gradFill flip="none" rotWithShape="1">
            <a:gsLst>
              <a:gs pos="76000">
                <a:srgbClr val="4472C4">
                  <a:alpha val="0"/>
                  <a:lumMod val="51000"/>
                  <a:lumOff val="49000"/>
                </a:srgbClr>
              </a:gs>
              <a:gs pos="100000">
                <a:srgbClr val="DA6474"/>
              </a:gs>
              <a:gs pos="100000">
                <a:srgbClr val="A21971"/>
              </a:gs>
            </a:gsLst>
            <a:lin ang="10800000" scaled="1"/>
            <a:tileRect/>
          </a:gra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marL="0" marR="0" lvl="0" indent="0" algn="ctr" defTabSz="8215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56" name="椭圆 49">
            <a:extLst>
              <a:ext uri="{FF2B5EF4-FFF2-40B4-BE49-F238E27FC236}">
                <a16:creationId xmlns:a16="http://schemas.microsoft.com/office/drawing/2014/main" id="{C3CF848F-604B-36CC-79AB-8092F67F39E1}"/>
              </a:ext>
            </a:extLst>
          </p:cNvPr>
          <p:cNvSpPr>
            <a:spLocks noChangeAspect="1"/>
          </p:cNvSpPr>
          <p:nvPr/>
        </p:nvSpPr>
        <p:spPr>
          <a:xfrm>
            <a:off x="4360932" y="2326536"/>
            <a:ext cx="2140211" cy="2140211"/>
          </a:xfrm>
          <a:prstGeom prst="ellipse">
            <a:avLst/>
          </a:prstGeom>
          <a:noFill/>
          <a:ln w="12700" cap="flat">
            <a:gradFill>
              <a:gsLst>
                <a:gs pos="0">
                  <a:srgbClr val="DA6474"/>
                </a:gs>
                <a:gs pos="26000">
                  <a:srgbClr val="1DCBC6">
                    <a:alpha val="0"/>
                  </a:srgbClr>
                </a:gs>
              </a:gsLst>
              <a:lin ang="0" scaled="0"/>
            </a:gradFill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 defTabSz="821531"/>
            <a:endParaRPr lang="zh-CN" altLang="en-US" sz="3200" dirty="0">
              <a:solidFill>
                <a:srgbClr val="FFFFFF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57" name="椭圆 50">
            <a:extLst>
              <a:ext uri="{FF2B5EF4-FFF2-40B4-BE49-F238E27FC236}">
                <a16:creationId xmlns:a16="http://schemas.microsoft.com/office/drawing/2014/main" id="{E2DC3DA5-E8AA-BB60-86A6-8B674B319273}"/>
              </a:ext>
            </a:extLst>
          </p:cNvPr>
          <p:cNvSpPr>
            <a:spLocks noChangeAspect="1"/>
          </p:cNvSpPr>
          <p:nvPr/>
        </p:nvSpPr>
        <p:spPr>
          <a:xfrm flipH="1">
            <a:off x="6035834" y="2376459"/>
            <a:ext cx="2026967" cy="2083890"/>
          </a:xfrm>
          <a:prstGeom prst="ellipse">
            <a:avLst/>
          </a:prstGeom>
          <a:gradFill flip="none" rotWithShape="1">
            <a:gsLst>
              <a:gs pos="76000">
                <a:srgbClr val="ED7D31">
                  <a:alpha val="0"/>
                </a:srgbClr>
              </a:gs>
              <a:gs pos="100000">
                <a:srgbClr val="1DCBC6"/>
              </a:gs>
              <a:gs pos="98000">
                <a:srgbClr val="1DCBC6"/>
              </a:gs>
            </a:gsLst>
            <a:lin ang="10800000" scaled="1"/>
            <a:tileRect/>
          </a:gra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marL="0" marR="0" lvl="0" indent="0" algn="ctr" defTabSz="8215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58" name="椭圆 51">
            <a:extLst>
              <a:ext uri="{FF2B5EF4-FFF2-40B4-BE49-F238E27FC236}">
                <a16:creationId xmlns:a16="http://schemas.microsoft.com/office/drawing/2014/main" id="{FB75420A-0AAE-DF12-512F-BA3D8835645A}"/>
              </a:ext>
            </a:extLst>
          </p:cNvPr>
          <p:cNvSpPr>
            <a:spLocks noChangeAspect="1"/>
          </p:cNvSpPr>
          <p:nvPr/>
        </p:nvSpPr>
        <p:spPr>
          <a:xfrm flipH="1">
            <a:off x="6072160" y="2338628"/>
            <a:ext cx="2140211" cy="2140211"/>
          </a:xfrm>
          <a:prstGeom prst="ellipse">
            <a:avLst/>
          </a:prstGeom>
          <a:noFill/>
          <a:ln w="12700" cap="flat">
            <a:gradFill>
              <a:gsLst>
                <a:gs pos="0">
                  <a:srgbClr val="1DCBC6"/>
                </a:gs>
                <a:gs pos="26000">
                  <a:srgbClr val="ED7D31">
                    <a:alpha val="0"/>
                  </a:srgbClr>
                </a:gs>
              </a:gsLst>
              <a:lin ang="0" scaled="0"/>
            </a:gradFill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marL="0" marR="0" lvl="0" indent="0" algn="ctr" defTabSz="8215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59" name="椭圆 52">
            <a:extLst>
              <a:ext uri="{FF2B5EF4-FFF2-40B4-BE49-F238E27FC236}">
                <a16:creationId xmlns:a16="http://schemas.microsoft.com/office/drawing/2014/main" id="{09F363FE-6632-E086-9C04-7AB789D91080}"/>
              </a:ext>
            </a:extLst>
          </p:cNvPr>
          <p:cNvSpPr>
            <a:spLocks noChangeAspect="1"/>
          </p:cNvSpPr>
          <p:nvPr/>
        </p:nvSpPr>
        <p:spPr>
          <a:xfrm>
            <a:off x="6336830" y="2595932"/>
            <a:ext cx="1601419" cy="1601419"/>
          </a:xfrm>
          <a:prstGeom prst="ellipse">
            <a:avLst/>
          </a:prstGeom>
          <a:gradFill>
            <a:gsLst>
              <a:gs pos="89000">
                <a:srgbClr val="111111">
                  <a:alpha val="0"/>
                </a:srgbClr>
              </a:gs>
              <a:gs pos="0">
                <a:srgbClr val="0C000C"/>
              </a:gs>
            </a:gsLst>
            <a:lin ang="10800000" scaled="0"/>
          </a:gradFill>
          <a:ln w="15875" cap="flat" cmpd="sng" algn="ctr">
            <a:gradFill>
              <a:gsLst>
                <a:gs pos="2000">
                  <a:srgbClr val="1DCBC6"/>
                </a:gs>
                <a:gs pos="38000">
                  <a:srgbClr val="ED7D31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60" name="椭圆 53">
            <a:extLst>
              <a:ext uri="{FF2B5EF4-FFF2-40B4-BE49-F238E27FC236}">
                <a16:creationId xmlns:a16="http://schemas.microsoft.com/office/drawing/2014/main" id="{6AC10E23-D266-009A-D235-8758D1CBF023}"/>
              </a:ext>
            </a:extLst>
          </p:cNvPr>
          <p:cNvSpPr>
            <a:spLocks noChangeAspect="1"/>
          </p:cNvSpPr>
          <p:nvPr/>
        </p:nvSpPr>
        <p:spPr>
          <a:xfrm>
            <a:off x="4638256" y="2595932"/>
            <a:ext cx="1601419" cy="1601419"/>
          </a:xfrm>
          <a:prstGeom prst="ellipse">
            <a:avLst/>
          </a:prstGeom>
          <a:gradFill flip="none" rotWithShape="1">
            <a:gsLst>
              <a:gs pos="89000">
                <a:srgbClr val="111111">
                  <a:alpha val="0"/>
                </a:srgbClr>
              </a:gs>
              <a:gs pos="0">
                <a:srgbClr val="0C000C"/>
              </a:gs>
            </a:gsLst>
            <a:lin ang="0" scaled="1"/>
            <a:tileRect/>
          </a:gradFill>
          <a:ln w="15875" cap="flat" cmpd="sng" algn="ctr">
            <a:gradFill>
              <a:gsLst>
                <a:gs pos="0">
                  <a:srgbClr val="DA6474"/>
                </a:gs>
                <a:gs pos="39000">
                  <a:srgbClr val="1DCBC6">
                    <a:alpha val="0"/>
                  </a:srgbClr>
                </a:gs>
              </a:gsLst>
              <a:lin ang="108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61" name="椭圆 54">
            <a:extLst>
              <a:ext uri="{FF2B5EF4-FFF2-40B4-BE49-F238E27FC236}">
                <a16:creationId xmlns:a16="http://schemas.microsoft.com/office/drawing/2014/main" id="{1B4EB18A-6D22-24E3-E77F-B86F0B95D3B4}"/>
              </a:ext>
            </a:extLst>
          </p:cNvPr>
          <p:cNvSpPr>
            <a:spLocks noChangeAspect="1"/>
          </p:cNvSpPr>
          <p:nvPr/>
        </p:nvSpPr>
        <p:spPr>
          <a:xfrm>
            <a:off x="4846956" y="2827820"/>
            <a:ext cx="1161829" cy="1161829"/>
          </a:xfrm>
          <a:prstGeom prst="ellipse">
            <a:avLst/>
          </a:prstGeom>
          <a:gradFill flip="none" rotWithShape="1">
            <a:gsLst>
              <a:gs pos="87000">
                <a:srgbClr val="DA6474">
                  <a:alpha val="0"/>
                </a:srgbClr>
              </a:gs>
              <a:gs pos="100000">
                <a:srgbClr val="DA6474">
                  <a:alpha val="62000"/>
                </a:srgbClr>
              </a:gs>
            </a:gsLst>
            <a:path path="shape">
              <a:fillToRect l="50000" t="50000" r="50000" b="50000"/>
            </a:path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62" name="椭圆 55">
            <a:extLst>
              <a:ext uri="{FF2B5EF4-FFF2-40B4-BE49-F238E27FC236}">
                <a16:creationId xmlns:a16="http://schemas.microsoft.com/office/drawing/2014/main" id="{425BA75A-DC23-D2C1-FFDB-FEBC64088F61}"/>
              </a:ext>
            </a:extLst>
          </p:cNvPr>
          <p:cNvSpPr>
            <a:spLocks noChangeAspect="1"/>
          </p:cNvSpPr>
          <p:nvPr/>
        </p:nvSpPr>
        <p:spPr>
          <a:xfrm>
            <a:off x="4899767" y="2882451"/>
            <a:ext cx="1056208" cy="1056208"/>
          </a:xfrm>
          <a:prstGeom prst="ellipse">
            <a:avLst/>
          </a:prstGeom>
          <a:gradFill flip="none" rotWithShape="1">
            <a:gsLst>
              <a:gs pos="0">
                <a:srgbClr val="DA6474"/>
              </a:gs>
              <a:gs pos="100000">
                <a:srgbClr val="DA6474">
                  <a:alpha val="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63" name="文本框 56">
            <a:extLst>
              <a:ext uri="{FF2B5EF4-FFF2-40B4-BE49-F238E27FC236}">
                <a16:creationId xmlns:a16="http://schemas.microsoft.com/office/drawing/2014/main" id="{ED4BB810-1F67-E03E-1EE3-959D4CDF508B}"/>
              </a:ext>
            </a:extLst>
          </p:cNvPr>
          <p:cNvSpPr txBox="1"/>
          <p:nvPr/>
        </p:nvSpPr>
        <p:spPr>
          <a:xfrm>
            <a:off x="5026118" y="3074301"/>
            <a:ext cx="834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"/>
              </a:rPr>
              <a:t>特性支持</a:t>
            </a:r>
            <a:endParaRPr lang="en-US" altLang="zh-CN" sz="2000" b="1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Helvetica"/>
            </a:endParaRPr>
          </a:p>
        </p:txBody>
      </p:sp>
      <p:sp>
        <p:nvSpPr>
          <p:cNvPr id="1792" name="椭圆 57">
            <a:extLst>
              <a:ext uri="{FF2B5EF4-FFF2-40B4-BE49-F238E27FC236}">
                <a16:creationId xmlns:a16="http://schemas.microsoft.com/office/drawing/2014/main" id="{37C8F2A3-F54A-A6AA-142C-C0BC2A39A480}"/>
              </a:ext>
            </a:extLst>
          </p:cNvPr>
          <p:cNvSpPr>
            <a:spLocks noChangeAspect="1"/>
          </p:cNvSpPr>
          <p:nvPr/>
        </p:nvSpPr>
        <p:spPr>
          <a:xfrm>
            <a:off x="6556625" y="2815727"/>
            <a:ext cx="1161829" cy="1161829"/>
          </a:xfrm>
          <a:prstGeom prst="ellipse">
            <a:avLst/>
          </a:prstGeom>
          <a:gradFill flip="none" rotWithShape="1">
            <a:gsLst>
              <a:gs pos="0">
                <a:srgbClr val="1DCBC6"/>
              </a:gs>
              <a:gs pos="100000">
                <a:srgbClr val="1DCBC6">
                  <a:alpha val="45000"/>
                </a:srgbClr>
              </a:gs>
            </a:gsLst>
            <a:path path="shape">
              <a:fillToRect l="50000" t="50000" r="50000" b="50000"/>
            </a:path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793" name="椭圆 58">
            <a:extLst>
              <a:ext uri="{FF2B5EF4-FFF2-40B4-BE49-F238E27FC236}">
                <a16:creationId xmlns:a16="http://schemas.microsoft.com/office/drawing/2014/main" id="{AB6123C1-A51B-5475-0FDD-3DF13F62F091}"/>
              </a:ext>
            </a:extLst>
          </p:cNvPr>
          <p:cNvSpPr>
            <a:spLocks noChangeAspect="1"/>
          </p:cNvSpPr>
          <p:nvPr/>
        </p:nvSpPr>
        <p:spPr>
          <a:xfrm flipH="1">
            <a:off x="6616864" y="2868537"/>
            <a:ext cx="1056208" cy="1056208"/>
          </a:xfrm>
          <a:prstGeom prst="ellipse">
            <a:avLst/>
          </a:prstGeom>
          <a:gradFill flip="none" rotWithShape="1">
            <a:gsLst>
              <a:gs pos="0">
                <a:srgbClr val="1DCBC6">
                  <a:alpha val="0"/>
                </a:srgbClr>
              </a:gs>
              <a:gs pos="100000">
                <a:srgbClr val="1DCBC6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794" name="弦形 67">
            <a:extLst>
              <a:ext uri="{FF2B5EF4-FFF2-40B4-BE49-F238E27FC236}">
                <a16:creationId xmlns:a16="http://schemas.microsoft.com/office/drawing/2014/main" id="{38F3FE92-A590-E74B-D62C-B7F85FB49433}"/>
              </a:ext>
            </a:extLst>
          </p:cNvPr>
          <p:cNvSpPr/>
          <p:nvPr/>
        </p:nvSpPr>
        <p:spPr>
          <a:xfrm rot="10800000">
            <a:off x="7348149" y="2621665"/>
            <a:ext cx="595147" cy="1512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21597" extrusionOk="0">
                <a:moveTo>
                  <a:pt x="18090" y="345"/>
                </a:moveTo>
                <a:cubicBezTo>
                  <a:pt x="18077" y="345"/>
                  <a:pt x="18074" y="0"/>
                  <a:pt x="18074" y="0"/>
                </a:cubicBezTo>
                <a:cubicBezTo>
                  <a:pt x="18079" y="-3"/>
                  <a:pt x="13156" y="23"/>
                  <a:pt x="13134" y="32"/>
                </a:cubicBezTo>
                <a:lnTo>
                  <a:pt x="13119" y="386"/>
                </a:lnTo>
                <a:lnTo>
                  <a:pt x="13577" y="759"/>
                </a:lnTo>
                <a:cubicBezTo>
                  <a:pt x="5388" y="2690"/>
                  <a:pt x="-126" y="6447"/>
                  <a:pt x="2" y="10737"/>
                </a:cubicBezTo>
                <a:cubicBezTo>
                  <a:pt x="165" y="16199"/>
                  <a:pt x="9405" y="20687"/>
                  <a:pt x="21474" y="21597"/>
                </a:cubicBezTo>
                <a:cubicBezTo>
                  <a:pt x="9665" y="20605"/>
                  <a:pt x="711" y="16297"/>
                  <a:pt x="555" y="11073"/>
                </a:cubicBezTo>
                <a:cubicBezTo>
                  <a:pt x="430" y="6881"/>
                  <a:pt x="6012" y="3214"/>
                  <a:pt x="14288" y="1337"/>
                </a:cubicBezTo>
                <a:lnTo>
                  <a:pt x="14795" y="1749"/>
                </a:lnTo>
                <a:lnTo>
                  <a:pt x="18090" y="345"/>
                </a:lnTo>
                <a:close/>
              </a:path>
            </a:pathLst>
          </a:custGeom>
          <a:gradFill flip="none" rotWithShape="1">
            <a:gsLst>
              <a:gs pos="0">
                <a:srgbClr val="1DCBC6"/>
              </a:gs>
              <a:gs pos="100000">
                <a:srgbClr val="1DCBC6"/>
              </a:gs>
            </a:gsLst>
            <a:lin ang="16200000" scaled="0"/>
            <a:tileRect/>
          </a:gradFill>
          <a:ln w="12700" cap="flat">
            <a:noFill/>
            <a:miter lim="400000"/>
          </a:ln>
          <a:effectLst/>
        </p:spPr>
        <p:txBody>
          <a:bodyPr wrap="square" lIns="60207" tIns="60207" rIns="60207" bIns="60207" numCol="1" anchor="ctr">
            <a:noAutofit/>
          </a:bodyPr>
          <a:lstStyle/>
          <a:p>
            <a:pPr algn="ctr" defTabSz="978370"/>
            <a:endParaRPr sz="3600" b="1" dirty="0">
              <a:solidFill>
                <a:srgbClr val="41D9FF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795" name="弦形 67">
            <a:extLst>
              <a:ext uri="{FF2B5EF4-FFF2-40B4-BE49-F238E27FC236}">
                <a16:creationId xmlns:a16="http://schemas.microsoft.com/office/drawing/2014/main" id="{90E13760-EB0D-5FBD-A9D3-537ED9CF5878}"/>
              </a:ext>
            </a:extLst>
          </p:cNvPr>
          <p:cNvSpPr/>
          <p:nvPr/>
        </p:nvSpPr>
        <p:spPr>
          <a:xfrm rot="10800000" flipH="1" flipV="1">
            <a:off x="4632082" y="2644851"/>
            <a:ext cx="595147" cy="1512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21597" extrusionOk="0">
                <a:moveTo>
                  <a:pt x="18090" y="345"/>
                </a:moveTo>
                <a:cubicBezTo>
                  <a:pt x="18077" y="345"/>
                  <a:pt x="18074" y="0"/>
                  <a:pt x="18074" y="0"/>
                </a:cubicBezTo>
                <a:cubicBezTo>
                  <a:pt x="18079" y="-3"/>
                  <a:pt x="13156" y="23"/>
                  <a:pt x="13134" y="32"/>
                </a:cubicBezTo>
                <a:lnTo>
                  <a:pt x="13119" y="386"/>
                </a:lnTo>
                <a:lnTo>
                  <a:pt x="13577" y="759"/>
                </a:lnTo>
                <a:cubicBezTo>
                  <a:pt x="5388" y="2690"/>
                  <a:pt x="-126" y="6447"/>
                  <a:pt x="2" y="10737"/>
                </a:cubicBezTo>
                <a:cubicBezTo>
                  <a:pt x="165" y="16199"/>
                  <a:pt x="9405" y="20687"/>
                  <a:pt x="21474" y="21597"/>
                </a:cubicBezTo>
                <a:cubicBezTo>
                  <a:pt x="9665" y="20605"/>
                  <a:pt x="711" y="16297"/>
                  <a:pt x="555" y="11073"/>
                </a:cubicBezTo>
                <a:cubicBezTo>
                  <a:pt x="430" y="6881"/>
                  <a:pt x="6012" y="3214"/>
                  <a:pt x="14288" y="1337"/>
                </a:cubicBezTo>
                <a:lnTo>
                  <a:pt x="14795" y="1749"/>
                </a:lnTo>
                <a:lnTo>
                  <a:pt x="18090" y="345"/>
                </a:lnTo>
                <a:close/>
              </a:path>
            </a:pathLst>
          </a:custGeom>
          <a:gradFill flip="none" rotWithShape="1">
            <a:gsLst>
              <a:gs pos="0">
                <a:srgbClr val="DA6474"/>
              </a:gs>
              <a:gs pos="100000">
                <a:srgbClr val="DA6474"/>
              </a:gs>
            </a:gsLst>
            <a:lin ang="16200000" scaled="0"/>
            <a:tileRect/>
          </a:gradFill>
          <a:ln w="12700" cap="flat">
            <a:noFill/>
            <a:miter lim="400000"/>
          </a:ln>
          <a:effectLst/>
        </p:spPr>
        <p:txBody>
          <a:bodyPr wrap="square" lIns="60207" tIns="60207" rIns="60207" bIns="60207" numCol="1" anchor="ctr">
            <a:noAutofit/>
          </a:bodyPr>
          <a:lstStyle/>
          <a:p>
            <a:pPr algn="ctr" defTabSz="978370">
              <a:defRPr sz="3400" b="1">
                <a:solidFill>
                  <a:srgbClr val="41D9FF"/>
                </a:solidFill>
                <a:latin typeface="方正兰亭黑Pro_GB18030"/>
                <a:ea typeface="方正兰亭黑Pro_GB18030"/>
                <a:cs typeface="方正兰亭黑Pro_GB18030"/>
                <a:sym typeface="方正兰亭黑Pro_GB18030"/>
              </a:defRPr>
            </a:pPr>
            <a:endParaRPr sz="3600" b="1" dirty="0">
              <a:solidFill>
                <a:srgbClr val="41D9FF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方正兰亭黑Pro_GB18030"/>
            </a:endParaRPr>
          </a:p>
        </p:txBody>
      </p:sp>
      <p:sp>
        <p:nvSpPr>
          <p:cNvPr id="1796" name="椭圆 61">
            <a:extLst>
              <a:ext uri="{FF2B5EF4-FFF2-40B4-BE49-F238E27FC236}">
                <a16:creationId xmlns:a16="http://schemas.microsoft.com/office/drawing/2014/main" id="{6395759F-1B72-B213-FC85-78758C61F697}"/>
              </a:ext>
            </a:extLst>
          </p:cNvPr>
          <p:cNvSpPr>
            <a:spLocks noChangeAspect="1"/>
          </p:cNvSpPr>
          <p:nvPr/>
        </p:nvSpPr>
        <p:spPr>
          <a:xfrm>
            <a:off x="4660640" y="2589500"/>
            <a:ext cx="55211" cy="55211"/>
          </a:xfrm>
          <a:prstGeom prst="ellipse">
            <a:avLst/>
          </a:prstGeom>
          <a:solidFill>
            <a:srgbClr val="DA6474"/>
          </a:solidFill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50800">
              <a:srgbClr val="DA6474"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797" name="椭圆 62">
            <a:extLst>
              <a:ext uri="{FF2B5EF4-FFF2-40B4-BE49-F238E27FC236}">
                <a16:creationId xmlns:a16="http://schemas.microsoft.com/office/drawing/2014/main" id="{329B21DD-88EF-75A9-ED93-D53DB702AB20}"/>
              </a:ext>
            </a:extLst>
          </p:cNvPr>
          <p:cNvSpPr>
            <a:spLocks noChangeAspect="1"/>
          </p:cNvSpPr>
          <p:nvPr/>
        </p:nvSpPr>
        <p:spPr>
          <a:xfrm>
            <a:off x="7852494" y="2589500"/>
            <a:ext cx="48919" cy="48919"/>
          </a:xfrm>
          <a:prstGeom prst="ellipse">
            <a:avLst/>
          </a:prstGeom>
          <a:solidFill>
            <a:srgbClr val="1DCBC6"/>
          </a:solidFill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50800">
              <a:srgbClr val="1DCBC6"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798" name="椭圆 63">
            <a:extLst>
              <a:ext uri="{FF2B5EF4-FFF2-40B4-BE49-F238E27FC236}">
                <a16:creationId xmlns:a16="http://schemas.microsoft.com/office/drawing/2014/main" id="{25CCC30B-8658-B8BB-5A05-019472EA512B}"/>
              </a:ext>
            </a:extLst>
          </p:cNvPr>
          <p:cNvSpPr>
            <a:spLocks noChangeAspect="1"/>
          </p:cNvSpPr>
          <p:nvPr/>
        </p:nvSpPr>
        <p:spPr>
          <a:xfrm>
            <a:off x="7852494" y="4154864"/>
            <a:ext cx="48919" cy="48919"/>
          </a:xfrm>
          <a:prstGeom prst="ellipse">
            <a:avLst/>
          </a:prstGeom>
          <a:solidFill>
            <a:srgbClr val="1DCBC6"/>
          </a:solidFill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50800">
              <a:srgbClr val="1DCBC6"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799" name="椭圆 64">
            <a:extLst>
              <a:ext uri="{FF2B5EF4-FFF2-40B4-BE49-F238E27FC236}">
                <a16:creationId xmlns:a16="http://schemas.microsoft.com/office/drawing/2014/main" id="{3135C758-9C18-3E8D-1E6C-A8EA0FCAD3DE}"/>
              </a:ext>
            </a:extLst>
          </p:cNvPr>
          <p:cNvSpPr>
            <a:spLocks noChangeAspect="1"/>
          </p:cNvSpPr>
          <p:nvPr/>
        </p:nvSpPr>
        <p:spPr>
          <a:xfrm>
            <a:off x="8187732" y="3372182"/>
            <a:ext cx="48919" cy="48919"/>
          </a:xfrm>
          <a:prstGeom prst="ellipse">
            <a:avLst/>
          </a:prstGeom>
          <a:solidFill>
            <a:srgbClr val="1DCBC6"/>
          </a:solidFill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50800">
              <a:srgbClr val="1DCBC6"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800" name="圆角矩形 65">
            <a:extLst>
              <a:ext uri="{FF2B5EF4-FFF2-40B4-BE49-F238E27FC236}">
                <a16:creationId xmlns:a16="http://schemas.microsoft.com/office/drawing/2014/main" id="{0482F42C-9BF6-24D1-5D1B-54BD419CEA0F}"/>
              </a:ext>
            </a:extLst>
          </p:cNvPr>
          <p:cNvSpPr/>
          <p:nvPr/>
        </p:nvSpPr>
        <p:spPr>
          <a:xfrm flipH="1">
            <a:off x="8081483" y="2342551"/>
            <a:ext cx="2751700" cy="489191"/>
          </a:xfrm>
          <a:prstGeom prst="roundRect">
            <a:avLst>
              <a:gd name="adj" fmla="val 50000"/>
            </a:avLst>
          </a:prstGeom>
          <a:gradFill>
            <a:gsLst>
              <a:gs pos="89000">
                <a:srgbClr val="111111">
                  <a:alpha val="0"/>
                </a:srgbClr>
              </a:gs>
              <a:gs pos="0">
                <a:srgbClr val="111111"/>
              </a:gs>
            </a:gsLst>
            <a:lin ang="10800000" scaled="0"/>
          </a:gradFill>
          <a:ln w="15875" cap="flat" cmpd="sng" algn="ctr">
            <a:gradFill>
              <a:gsLst>
                <a:gs pos="14000">
                  <a:srgbClr val="1DCBC6"/>
                </a:gs>
                <a:gs pos="63000">
                  <a:srgbClr val="ED7D31">
                    <a:alpha val="0"/>
                  </a:srgbClr>
                </a:gs>
              </a:gsLst>
              <a:lin ang="126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802" name="椭圆 66">
            <a:extLst>
              <a:ext uri="{FF2B5EF4-FFF2-40B4-BE49-F238E27FC236}">
                <a16:creationId xmlns:a16="http://schemas.microsoft.com/office/drawing/2014/main" id="{F0A30C02-D45A-35A4-504B-BC6770A4F12B}"/>
              </a:ext>
            </a:extLst>
          </p:cNvPr>
          <p:cNvSpPr>
            <a:spLocks noChangeAspect="1"/>
          </p:cNvSpPr>
          <p:nvPr/>
        </p:nvSpPr>
        <p:spPr>
          <a:xfrm>
            <a:off x="4330710" y="3372182"/>
            <a:ext cx="55211" cy="55211"/>
          </a:xfrm>
          <a:prstGeom prst="ellipse">
            <a:avLst/>
          </a:prstGeom>
          <a:solidFill>
            <a:srgbClr val="DA6474"/>
          </a:solidFill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50800">
              <a:srgbClr val="DA6474"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804" name="文本框 67">
            <a:extLst>
              <a:ext uri="{FF2B5EF4-FFF2-40B4-BE49-F238E27FC236}">
                <a16:creationId xmlns:a16="http://schemas.microsoft.com/office/drawing/2014/main" id="{31114233-9F84-6D03-C05E-99EE33285C15}"/>
              </a:ext>
            </a:extLst>
          </p:cNvPr>
          <p:cNvSpPr txBox="1"/>
          <p:nvPr/>
        </p:nvSpPr>
        <p:spPr>
          <a:xfrm>
            <a:off x="6732621" y="3074301"/>
            <a:ext cx="834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"/>
              </a:rPr>
              <a:t>性能</a:t>
            </a:r>
            <a:endParaRPr lang="en-US" altLang="zh-CN" sz="2000" b="1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Helvetica"/>
            </a:endParaRPr>
          </a:p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"/>
              </a:rPr>
              <a:t>优化</a:t>
            </a:r>
          </a:p>
        </p:txBody>
      </p:sp>
      <p:grpSp>
        <p:nvGrpSpPr>
          <p:cNvPr id="1805" name="组合 68">
            <a:extLst>
              <a:ext uri="{FF2B5EF4-FFF2-40B4-BE49-F238E27FC236}">
                <a16:creationId xmlns:a16="http://schemas.microsoft.com/office/drawing/2014/main" id="{04935AB4-EAD1-398B-A0C9-F90A4991C6F7}"/>
              </a:ext>
            </a:extLst>
          </p:cNvPr>
          <p:cNvGrpSpPr/>
          <p:nvPr/>
        </p:nvGrpSpPr>
        <p:grpSpPr>
          <a:xfrm>
            <a:off x="1723794" y="2342551"/>
            <a:ext cx="2778749" cy="489191"/>
            <a:chOff x="3356645" y="1880158"/>
            <a:chExt cx="6737510" cy="1186120"/>
          </a:xfrm>
        </p:grpSpPr>
        <p:sp>
          <p:nvSpPr>
            <p:cNvPr id="1806" name="圆角矩形 69">
              <a:extLst>
                <a:ext uri="{FF2B5EF4-FFF2-40B4-BE49-F238E27FC236}">
                  <a16:creationId xmlns:a16="http://schemas.microsoft.com/office/drawing/2014/main" id="{BAE190A3-4699-264F-5FD9-AC6D457A676C}"/>
                </a:ext>
              </a:extLst>
            </p:cNvPr>
            <p:cNvSpPr/>
            <p:nvPr/>
          </p:nvSpPr>
          <p:spPr>
            <a:xfrm>
              <a:off x="3356645" y="1880158"/>
              <a:ext cx="6671926" cy="1186120"/>
            </a:xfrm>
            <a:prstGeom prst="roundRect">
              <a:avLst>
                <a:gd name="adj" fmla="val 50000"/>
              </a:avLst>
            </a:prstGeom>
            <a:gradFill>
              <a:gsLst>
                <a:gs pos="89000">
                  <a:srgbClr val="111111">
                    <a:alpha val="0"/>
                  </a:srgbClr>
                </a:gs>
                <a:gs pos="0">
                  <a:srgbClr val="111111"/>
                </a:gs>
              </a:gsLst>
              <a:lin ang="10800000" scaled="0"/>
            </a:gradFill>
            <a:ln w="15875" cap="flat" cmpd="sng" algn="ctr">
              <a:gradFill>
                <a:gsLst>
                  <a:gs pos="4000">
                    <a:srgbClr val="DA6474"/>
                  </a:gs>
                  <a:gs pos="63000">
                    <a:srgbClr val="1DCBC6">
                      <a:alpha val="0"/>
                    </a:srgbClr>
                  </a:gs>
                </a:gsLst>
                <a:lin ang="12600000" scaled="0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endParaRPr>
            </a:p>
          </p:txBody>
        </p:sp>
        <p:sp>
          <p:nvSpPr>
            <p:cNvPr id="1807" name="任意形状 70">
              <a:extLst>
                <a:ext uri="{FF2B5EF4-FFF2-40B4-BE49-F238E27FC236}">
                  <a16:creationId xmlns:a16="http://schemas.microsoft.com/office/drawing/2014/main" id="{4E064241-3CF3-D57B-33A6-E55729552E54}"/>
                </a:ext>
              </a:extLst>
            </p:cNvPr>
            <p:cNvSpPr/>
            <p:nvPr/>
          </p:nvSpPr>
          <p:spPr>
            <a:xfrm>
              <a:off x="9439578" y="1880158"/>
              <a:ext cx="654577" cy="1186120"/>
            </a:xfrm>
            <a:custGeom>
              <a:avLst/>
              <a:gdLst>
                <a:gd name="connsiteX0" fmla="*/ 0 w 317873"/>
                <a:gd name="connsiteY0" fmla="*/ 0 h 576000"/>
                <a:gd name="connsiteX1" fmla="*/ 29873 w 317873"/>
                <a:gd name="connsiteY1" fmla="*/ 0 h 576000"/>
                <a:gd name="connsiteX2" fmla="*/ 317873 w 317873"/>
                <a:gd name="connsiteY2" fmla="*/ 288000 h 576000"/>
                <a:gd name="connsiteX3" fmla="*/ 29873 w 317873"/>
                <a:gd name="connsiteY3" fmla="*/ 576000 h 576000"/>
                <a:gd name="connsiteX4" fmla="*/ 0 w 317873"/>
                <a:gd name="connsiteY4" fmla="*/ 576000 h 576000"/>
                <a:gd name="connsiteX5" fmla="*/ 288000 w 317873"/>
                <a:gd name="connsiteY5" fmla="*/ 288000 h 576000"/>
                <a:gd name="connsiteX6" fmla="*/ 0 w 317873"/>
                <a:gd name="connsiteY6" fmla="*/ 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873" h="576000">
                  <a:moveTo>
                    <a:pt x="0" y="0"/>
                  </a:moveTo>
                  <a:lnTo>
                    <a:pt x="29873" y="0"/>
                  </a:lnTo>
                  <a:cubicBezTo>
                    <a:pt x="188931" y="0"/>
                    <a:pt x="317873" y="128942"/>
                    <a:pt x="317873" y="288000"/>
                  </a:cubicBezTo>
                  <a:cubicBezTo>
                    <a:pt x="317873" y="447058"/>
                    <a:pt x="188931" y="576000"/>
                    <a:pt x="29873" y="576000"/>
                  </a:cubicBezTo>
                  <a:lnTo>
                    <a:pt x="0" y="576000"/>
                  </a:lnTo>
                  <a:cubicBezTo>
                    <a:pt x="159058" y="576000"/>
                    <a:pt x="288000" y="447058"/>
                    <a:pt x="288000" y="288000"/>
                  </a:cubicBezTo>
                  <a:cubicBezTo>
                    <a:pt x="288000" y="128942"/>
                    <a:pt x="159058" y="0"/>
                    <a:pt x="0" y="0"/>
                  </a:cubicBezTo>
                  <a:close/>
                </a:path>
              </a:pathLst>
            </a:custGeom>
            <a:gradFill>
              <a:gsLst>
                <a:gs pos="89000">
                  <a:srgbClr val="DA6474"/>
                </a:gs>
                <a:gs pos="0">
                  <a:srgbClr val="DA6474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endParaRPr>
            </a:p>
          </p:txBody>
        </p:sp>
        <p:sp>
          <p:nvSpPr>
            <p:cNvPr id="1808" name="文本框 71">
              <a:extLst>
                <a:ext uri="{FF2B5EF4-FFF2-40B4-BE49-F238E27FC236}">
                  <a16:creationId xmlns:a16="http://schemas.microsoft.com/office/drawing/2014/main" id="{7821D878-C19D-B611-0D35-5746A44125BD}"/>
                </a:ext>
              </a:extLst>
            </p:cNvPr>
            <p:cNvSpPr txBox="1"/>
            <p:nvPr/>
          </p:nvSpPr>
          <p:spPr>
            <a:xfrm>
              <a:off x="5859874" y="1950189"/>
              <a:ext cx="3875849" cy="90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8255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2.0 55 Regular" pitchFamily="18" charset="-122"/>
                  <a:ea typeface="Alibaba PuHuiTi 2.0 55 Regular" pitchFamily="18" charset="-122"/>
                  <a:cs typeface="Alibaba PuHuiTi 2.0 55 Regular" pitchFamily="18" charset="-122"/>
                  <a:sym typeface="Helvetica Light"/>
                </a:rPr>
                <a:t>支持系统表查询</a:t>
              </a:r>
            </a:p>
          </p:txBody>
        </p:sp>
      </p:grpSp>
      <p:grpSp>
        <p:nvGrpSpPr>
          <p:cNvPr id="1809" name="组合 72">
            <a:extLst>
              <a:ext uri="{FF2B5EF4-FFF2-40B4-BE49-F238E27FC236}">
                <a16:creationId xmlns:a16="http://schemas.microsoft.com/office/drawing/2014/main" id="{5A17B3C7-1808-36EE-C689-74E66C19AA78}"/>
              </a:ext>
            </a:extLst>
          </p:cNvPr>
          <p:cNvGrpSpPr/>
          <p:nvPr/>
        </p:nvGrpSpPr>
        <p:grpSpPr>
          <a:xfrm>
            <a:off x="1591934" y="3912558"/>
            <a:ext cx="2894734" cy="489191"/>
            <a:chOff x="3075418" y="5679520"/>
            <a:chExt cx="7018737" cy="1186120"/>
          </a:xfrm>
        </p:grpSpPr>
        <p:sp>
          <p:nvSpPr>
            <p:cNvPr id="1810" name="任意形状 73">
              <a:extLst>
                <a:ext uri="{FF2B5EF4-FFF2-40B4-BE49-F238E27FC236}">
                  <a16:creationId xmlns:a16="http://schemas.microsoft.com/office/drawing/2014/main" id="{A82EF794-793B-FFCD-D0F7-E212F6221BF7}"/>
                </a:ext>
              </a:extLst>
            </p:cNvPr>
            <p:cNvSpPr/>
            <p:nvPr/>
          </p:nvSpPr>
          <p:spPr>
            <a:xfrm>
              <a:off x="9439578" y="5679520"/>
              <a:ext cx="654577" cy="1186120"/>
            </a:xfrm>
            <a:custGeom>
              <a:avLst/>
              <a:gdLst>
                <a:gd name="connsiteX0" fmla="*/ 0 w 317873"/>
                <a:gd name="connsiteY0" fmla="*/ 0 h 576000"/>
                <a:gd name="connsiteX1" fmla="*/ 29873 w 317873"/>
                <a:gd name="connsiteY1" fmla="*/ 0 h 576000"/>
                <a:gd name="connsiteX2" fmla="*/ 317873 w 317873"/>
                <a:gd name="connsiteY2" fmla="*/ 288000 h 576000"/>
                <a:gd name="connsiteX3" fmla="*/ 29873 w 317873"/>
                <a:gd name="connsiteY3" fmla="*/ 576000 h 576000"/>
                <a:gd name="connsiteX4" fmla="*/ 0 w 317873"/>
                <a:gd name="connsiteY4" fmla="*/ 576000 h 576000"/>
                <a:gd name="connsiteX5" fmla="*/ 288000 w 317873"/>
                <a:gd name="connsiteY5" fmla="*/ 288000 h 576000"/>
                <a:gd name="connsiteX6" fmla="*/ 0 w 317873"/>
                <a:gd name="connsiteY6" fmla="*/ 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873" h="576000">
                  <a:moveTo>
                    <a:pt x="0" y="0"/>
                  </a:moveTo>
                  <a:lnTo>
                    <a:pt x="29873" y="0"/>
                  </a:lnTo>
                  <a:cubicBezTo>
                    <a:pt x="188931" y="0"/>
                    <a:pt x="317873" y="128942"/>
                    <a:pt x="317873" y="288000"/>
                  </a:cubicBezTo>
                  <a:cubicBezTo>
                    <a:pt x="317873" y="447058"/>
                    <a:pt x="188931" y="576000"/>
                    <a:pt x="29873" y="576000"/>
                  </a:cubicBezTo>
                  <a:lnTo>
                    <a:pt x="0" y="576000"/>
                  </a:lnTo>
                  <a:cubicBezTo>
                    <a:pt x="159058" y="576000"/>
                    <a:pt x="288000" y="447058"/>
                    <a:pt x="288000" y="288000"/>
                  </a:cubicBezTo>
                  <a:cubicBezTo>
                    <a:pt x="288000" y="128942"/>
                    <a:pt x="159058" y="0"/>
                    <a:pt x="0" y="0"/>
                  </a:cubicBezTo>
                  <a:close/>
                </a:path>
              </a:pathLst>
            </a:custGeom>
            <a:gradFill>
              <a:gsLst>
                <a:gs pos="89000">
                  <a:srgbClr val="DA6474"/>
                </a:gs>
                <a:gs pos="0">
                  <a:srgbClr val="DA6474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endParaRPr>
            </a:p>
          </p:txBody>
        </p:sp>
        <p:sp>
          <p:nvSpPr>
            <p:cNvPr id="1811" name="文本框 74">
              <a:extLst>
                <a:ext uri="{FF2B5EF4-FFF2-40B4-BE49-F238E27FC236}">
                  <a16:creationId xmlns:a16="http://schemas.microsoft.com/office/drawing/2014/main" id="{7364CC41-BEAD-1543-5432-3B06AC42E15A}"/>
                </a:ext>
              </a:extLst>
            </p:cNvPr>
            <p:cNvSpPr txBox="1"/>
            <p:nvPr/>
          </p:nvSpPr>
          <p:spPr>
            <a:xfrm>
              <a:off x="3075418" y="5872089"/>
              <a:ext cx="6631544" cy="90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8255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2.0 55 Regular" pitchFamily="18" charset="-122"/>
                  <a:ea typeface="Alibaba PuHuiTi 2.0 55 Regular" pitchFamily="18" charset="-122"/>
                  <a:cs typeface="Alibaba PuHuiTi 2.0 55 Regular" pitchFamily="18" charset="-122"/>
                  <a:sym typeface="Helvetica Light"/>
                </a:rPr>
                <a:t>支持paimon外表的sink能力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Light"/>
              </a:endParaRPr>
            </a:p>
          </p:txBody>
        </p:sp>
      </p:grpSp>
      <p:grpSp>
        <p:nvGrpSpPr>
          <p:cNvPr id="1812" name="组合 75">
            <a:extLst>
              <a:ext uri="{FF2B5EF4-FFF2-40B4-BE49-F238E27FC236}">
                <a16:creationId xmlns:a16="http://schemas.microsoft.com/office/drawing/2014/main" id="{F72CB2DF-5C7F-EF2B-11B7-982E1414491A}"/>
              </a:ext>
            </a:extLst>
          </p:cNvPr>
          <p:cNvGrpSpPr/>
          <p:nvPr/>
        </p:nvGrpSpPr>
        <p:grpSpPr>
          <a:xfrm>
            <a:off x="955973" y="3181485"/>
            <a:ext cx="3280856" cy="440271"/>
            <a:chOff x="1891902" y="4019204"/>
            <a:chExt cx="7048380" cy="1186123"/>
          </a:xfrm>
        </p:grpSpPr>
        <p:sp>
          <p:nvSpPr>
            <p:cNvPr id="1813" name="圆角矩形 76">
              <a:extLst>
                <a:ext uri="{FF2B5EF4-FFF2-40B4-BE49-F238E27FC236}">
                  <a16:creationId xmlns:a16="http://schemas.microsoft.com/office/drawing/2014/main" id="{DF8D1711-3805-E735-89CB-9AD355F0EE1E}"/>
                </a:ext>
              </a:extLst>
            </p:cNvPr>
            <p:cNvSpPr/>
            <p:nvPr/>
          </p:nvSpPr>
          <p:spPr>
            <a:xfrm>
              <a:off x="2200868" y="4019207"/>
              <a:ext cx="6671926" cy="1186120"/>
            </a:xfrm>
            <a:prstGeom prst="roundRect">
              <a:avLst>
                <a:gd name="adj" fmla="val 50000"/>
              </a:avLst>
            </a:prstGeom>
            <a:gradFill>
              <a:gsLst>
                <a:gs pos="89000">
                  <a:srgbClr val="111111">
                    <a:alpha val="0"/>
                  </a:srgbClr>
                </a:gs>
                <a:gs pos="0">
                  <a:srgbClr val="111111"/>
                </a:gs>
              </a:gsLst>
              <a:lin ang="10800000" scaled="0"/>
            </a:gradFill>
            <a:ln w="15875" cap="flat" cmpd="sng" algn="ctr">
              <a:gradFill>
                <a:gsLst>
                  <a:gs pos="14000">
                    <a:srgbClr val="DA6474"/>
                  </a:gs>
                  <a:gs pos="63000">
                    <a:srgbClr val="1DCBC6">
                      <a:alpha val="0"/>
                    </a:srgbClr>
                  </a:gs>
                </a:gsLst>
                <a:lin ang="12600000" scaled="0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endParaRPr>
            </a:p>
          </p:txBody>
        </p:sp>
        <p:sp>
          <p:nvSpPr>
            <p:cNvPr id="1814" name="任意形状 77">
              <a:extLst>
                <a:ext uri="{FF2B5EF4-FFF2-40B4-BE49-F238E27FC236}">
                  <a16:creationId xmlns:a16="http://schemas.microsoft.com/office/drawing/2014/main" id="{BD54809D-1AD4-A93A-C8FF-FE4A9C7DF7AA}"/>
                </a:ext>
              </a:extLst>
            </p:cNvPr>
            <p:cNvSpPr/>
            <p:nvPr/>
          </p:nvSpPr>
          <p:spPr>
            <a:xfrm>
              <a:off x="8285706" y="4019204"/>
              <a:ext cx="654576" cy="1186120"/>
            </a:xfrm>
            <a:custGeom>
              <a:avLst/>
              <a:gdLst>
                <a:gd name="connsiteX0" fmla="*/ 0 w 317873"/>
                <a:gd name="connsiteY0" fmla="*/ 0 h 576000"/>
                <a:gd name="connsiteX1" fmla="*/ 29873 w 317873"/>
                <a:gd name="connsiteY1" fmla="*/ 0 h 576000"/>
                <a:gd name="connsiteX2" fmla="*/ 317873 w 317873"/>
                <a:gd name="connsiteY2" fmla="*/ 288000 h 576000"/>
                <a:gd name="connsiteX3" fmla="*/ 29873 w 317873"/>
                <a:gd name="connsiteY3" fmla="*/ 576000 h 576000"/>
                <a:gd name="connsiteX4" fmla="*/ 0 w 317873"/>
                <a:gd name="connsiteY4" fmla="*/ 576000 h 576000"/>
                <a:gd name="connsiteX5" fmla="*/ 288000 w 317873"/>
                <a:gd name="connsiteY5" fmla="*/ 288000 h 576000"/>
                <a:gd name="connsiteX6" fmla="*/ 0 w 317873"/>
                <a:gd name="connsiteY6" fmla="*/ 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873" h="576000">
                  <a:moveTo>
                    <a:pt x="0" y="0"/>
                  </a:moveTo>
                  <a:lnTo>
                    <a:pt x="29873" y="0"/>
                  </a:lnTo>
                  <a:cubicBezTo>
                    <a:pt x="188931" y="0"/>
                    <a:pt x="317873" y="128942"/>
                    <a:pt x="317873" y="288000"/>
                  </a:cubicBezTo>
                  <a:cubicBezTo>
                    <a:pt x="317873" y="447058"/>
                    <a:pt x="188931" y="576000"/>
                    <a:pt x="29873" y="576000"/>
                  </a:cubicBezTo>
                  <a:lnTo>
                    <a:pt x="0" y="576000"/>
                  </a:lnTo>
                  <a:cubicBezTo>
                    <a:pt x="159058" y="576000"/>
                    <a:pt x="288000" y="447058"/>
                    <a:pt x="288000" y="288000"/>
                  </a:cubicBezTo>
                  <a:cubicBezTo>
                    <a:pt x="288000" y="128942"/>
                    <a:pt x="159058" y="0"/>
                    <a:pt x="0" y="0"/>
                  </a:cubicBezTo>
                  <a:close/>
                </a:path>
              </a:pathLst>
            </a:custGeom>
            <a:gradFill>
              <a:gsLst>
                <a:gs pos="89000">
                  <a:srgbClr val="DA6474"/>
                </a:gs>
                <a:gs pos="0">
                  <a:srgbClr val="DA6474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endParaRPr>
            </a:p>
          </p:txBody>
        </p:sp>
        <p:sp>
          <p:nvSpPr>
            <p:cNvPr id="1815" name="文本框 78">
              <a:extLst>
                <a:ext uri="{FF2B5EF4-FFF2-40B4-BE49-F238E27FC236}">
                  <a16:creationId xmlns:a16="http://schemas.microsoft.com/office/drawing/2014/main" id="{6612D636-CE9A-8B98-9B75-E6820D11EF5A}"/>
                </a:ext>
              </a:extLst>
            </p:cNvPr>
            <p:cNvSpPr txBox="1"/>
            <p:nvPr/>
          </p:nvSpPr>
          <p:spPr>
            <a:xfrm>
              <a:off x="1891902" y="4091877"/>
              <a:ext cx="6736740" cy="1006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8255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2.0 55 Regular" pitchFamily="18" charset="-122"/>
                  <a:ea typeface="Alibaba PuHuiTi 2.0 55 Regular" pitchFamily="18" charset="-122"/>
                  <a:cs typeface="Alibaba PuHuiTi 2.0 55 Regular" pitchFamily="18" charset="-122"/>
                  <a:sym typeface="Helvetica Light"/>
                </a:rPr>
                <a:t>支持time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2.0 55 Regular" pitchFamily="18" charset="-122"/>
                  <a:ea typeface="Alibaba PuHuiTi 2.0 55 Regular" pitchFamily="18" charset="-122"/>
                  <a:cs typeface="Alibaba PuHuiTi 2.0 55 Regular" pitchFamily="18" charset="-122"/>
                  <a:sym typeface="Helvetica Light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2.0 55 Regular" pitchFamily="18" charset="-122"/>
                  <a:ea typeface="Alibaba PuHuiTi 2.0 55 Regular" pitchFamily="18" charset="-122"/>
                  <a:cs typeface="Alibaba PuHuiTi 2.0 55 Regular" pitchFamily="18" charset="-122"/>
                  <a:sym typeface="Helvetica Light"/>
                </a:rPr>
                <a:t>travel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2.0 55 Regular" pitchFamily="18" charset="-122"/>
                  <a:ea typeface="Alibaba PuHuiTi 2.0 55 Regular" pitchFamily="18" charset="-122"/>
                  <a:cs typeface="Alibaba PuHuiTi 2.0 55 Regular" pitchFamily="18" charset="-122"/>
                  <a:sym typeface="Helvetica Light"/>
                </a:rPr>
                <a:t>和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2.0 55 Regular" pitchFamily="18" charset="-122"/>
                  <a:ea typeface="Alibaba PuHuiTi 2.0 55 Regular" pitchFamily="18" charset="-122"/>
                  <a:cs typeface="Alibaba PuHuiTi 2.0 55 Regular" pitchFamily="18" charset="-122"/>
                  <a:sym typeface="Helvetica Light"/>
                </a:rPr>
                <a:t>snapshot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2.0 55 Regular" pitchFamily="18" charset="-122"/>
                  <a:ea typeface="Alibaba PuHuiTi 2.0 55 Regular" pitchFamily="18" charset="-122"/>
                  <a:cs typeface="Alibaba PuHuiTi 2.0 55 Regular" pitchFamily="18" charset="-122"/>
                  <a:sym typeface="Helvetica Light"/>
                </a:rPr>
                <a:t>查询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Light"/>
              </a:endParaRPr>
            </a:p>
          </p:txBody>
        </p:sp>
      </p:grpSp>
      <p:grpSp>
        <p:nvGrpSpPr>
          <p:cNvPr id="1816" name="组合 79">
            <a:extLst>
              <a:ext uri="{FF2B5EF4-FFF2-40B4-BE49-F238E27FC236}">
                <a16:creationId xmlns:a16="http://schemas.microsoft.com/office/drawing/2014/main" id="{46AAABD4-D2C8-1907-EA71-6D624A22037C}"/>
              </a:ext>
            </a:extLst>
          </p:cNvPr>
          <p:cNvGrpSpPr/>
          <p:nvPr/>
        </p:nvGrpSpPr>
        <p:grpSpPr>
          <a:xfrm>
            <a:off x="8054435" y="2342551"/>
            <a:ext cx="3528767" cy="489191"/>
            <a:chOff x="18706268" y="1880158"/>
            <a:chExt cx="8556046" cy="1186120"/>
          </a:xfrm>
        </p:grpSpPr>
        <p:sp>
          <p:nvSpPr>
            <p:cNvPr id="1817" name="任意形状 80">
              <a:extLst>
                <a:ext uri="{FF2B5EF4-FFF2-40B4-BE49-F238E27FC236}">
                  <a16:creationId xmlns:a16="http://schemas.microsoft.com/office/drawing/2014/main" id="{EBBA4001-78E6-5483-23A5-D37E154CD973}"/>
                </a:ext>
              </a:extLst>
            </p:cNvPr>
            <p:cNvSpPr/>
            <p:nvPr/>
          </p:nvSpPr>
          <p:spPr>
            <a:xfrm flipH="1">
              <a:off x="18706268" y="1880158"/>
              <a:ext cx="654576" cy="1186120"/>
            </a:xfrm>
            <a:custGeom>
              <a:avLst/>
              <a:gdLst>
                <a:gd name="connsiteX0" fmla="*/ 0 w 317873"/>
                <a:gd name="connsiteY0" fmla="*/ 0 h 576000"/>
                <a:gd name="connsiteX1" fmla="*/ 29873 w 317873"/>
                <a:gd name="connsiteY1" fmla="*/ 0 h 576000"/>
                <a:gd name="connsiteX2" fmla="*/ 317873 w 317873"/>
                <a:gd name="connsiteY2" fmla="*/ 288000 h 576000"/>
                <a:gd name="connsiteX3" fmla="*/ 29873 w 317873"/>
                <a:gd name="connsiteY3" fmla="*/ 576000 h 576000"/>
                <a:gd name="connsiteX4" fmla="*/ 0 w 317873"/>
                <a:gd name="connsiteY4" fmla="*/ 576000 h 576000"/>
                <a:gd name="connsiteX5" fmla="*/ 288000 w 317873"/>
                <a:gd name="connsiteY5" fmla="*/ 288000 h 576000"/>
                <a:gd name="connsiteX6" fmla="*/ 0 w 317873"/>
                <a:gd name="connsiteY6" fmla="*/ 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873" h="576000">
                  <a:moveTo>
                    <a:pt x="0" y="0"/>
                  </a:moveTo>
                  <a:lnTo>
                    <a:pt x="29873" y="0"/>
                  </a:lnTo>
                  <a:cubicBezTo>
                    <a:pt x="188931" y="0"/>
                    <a:pt x="317873" y="128942"/>
                    <a:pt x="317873" y="288000"/>
                  </a:cubicBezTo>
                  <a:cubicBezTo>
                    <a:pt x="317873" y="447058"/>
                    <a:pt x="188931" y="576000"/>
                    <a:pt x="29873" y="576000"/>
                  </a:cubicBezTo>
                  <a:lnTo>
                    <a:pt x="0" y="576000"/>
                  </a:lnTo>
                  <a:cubicBezTo>
                    <a:pt x="159058" y="576000"/>
                    <a:pt x="288000" y="447058"/>
                    <a:pt x="288000" y="288000"/>
                  </a:cubicBezTo>
                  <a:cubicBezTo>
                    <a:pt x="288000" y="128942"/>
                    <a:pt x="159058" y="0"/>
                    <a:pt x="0" y="0"/>
                  </a:cubicBezTo>
                  <a:close/>
                </a:path>
              </a:pathLst>
            </a:custGeom>
            <a:gradFill>
              <a:gsLst>
                <a:gs pos="89000">
                  <a:srgbClr val="1DCBC6"/>
                </a:gs>
                <a:gs pos="0">
                  <a:srgbClr val="1DCBC6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endParaRPr>
            </a:p>
          </p:txBody>
        </p:sp>
        <p:sp>
          <p:nvSpPr>
            <p:cNvPr id="1818" name="文本框 81">
              <a:extLst>
                <a:ext uri="{FF2B5EF4-FFF2-40B4-BE49-F238E27FC236}">
                  <a16:creationId xmlns:a16="http://schemas.microsoft.com/office/drawing/2014/main" id="{07046991-F446-49C3-80E9-31F06A989393}"/>
                </a:ext>
              </a:extLst>
            </p:cNvPr>
            <p:cNvSpPr txBox="1"/>
            <p:nvPr/>
          </p:nvSpPr>
          <p:spPr>
            <a:xfrm>
              <a:off x="18967253" y="2024001"/>
              <a:ext cx="8295061" cy="90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8255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2.0 55 Regular" pitchFamily="18" charset="-122"/>
                  <a:ea typeface="Alibaba PuHuiTi 2.0 55 Regular" pitchFamily="18" charset="-122"/>
                  <a:cs typeface="Alibaba PuHuiTi 2.0 55 Regular" pitchFamily="18" charset="-122"/>
                  <a:sym typeface="Helvetica Light"/>
                </a:rPr>
                <a:t>优化date/datetime类型的处理效率</a:t>
              </a:r>
            </a:p>
          </p:txBody>
        </p:sp>
      </p:grpSp>
      <p:grpSp>
        <p:nvGrpSpPr>
          <p:cNvPr id="1819" name="组合 82">
            <a:extLst>
              <a:ext uri="{FF2B5EF4-FFF2-40B4-BE49-F238E27FC236}">
                <a16:creationId xmlns:a16="http://schemas.microsoft.com/office/drawing/2014/main" id="{87FD76D1-6348-1669-707F-451DE7F5B60E}"/>
              </a:ext>
            </a:extLst>
          </p:cNvPr>
          <p:cNvGrpSpPr/>
          <p:nvPr/>
        </p:nvGrpSpPr>
        <p:grpSpPr>
          <a:xfrm>
            <a:off x="8054434" y="3909521"/>
            <a:ext cx="2778749" cy="489191"/>
            <a:chOff x="18706268" y="5679520"/>
            <a:chExt cx="6737511" cy="1186120"/>
          </a:xfrm>
        </p:grpSpPr>
        <p:sp>
          <p:nvSpPr>
            <p:cNvPr id="1820" name="圆角矩形 83">
              <a:extLst>
                <a:ext uri="{FF2B5EF4-FFF2-40B4-BE49-F238E27FC236}">
                  <a16:creationId xmlns:a16="http://schemas.microsoft.com/office/drawing/2014/main" id="{128617F4-084C-9AFD-A644-A95FE5A2D566}"/>
                </a:ext>
              </a:extLst>
            </p:cNvPr>
            <p:cNvSpPr/>
            <p:nvPr/>
          </p:nvSpPr>
          <p:spPr>
            <a:xfrm flipH="1">
              <a:off x="18771853" y="5679520"/>
              <a:ext cx="6671926" cy="1186120"/>
            </a:xfrm>
            <a:prstGeom prst="roundRect">
              <a:avLst>
                <a:gd name="adj" fmla="val 50000"/>
              </a:avLst>
            </a:prstGeom>
            <a:gradFill>
              <a:gsLst>
                <a:gs pos="89000">
                  <a:srgbClr val="111111">
                    <a:alpha val="0"/>
                  </a:srgbClr>
                </a:gs>
                <a:gs pos="0">
                  <a:srgbClr val="111111"/>
                </a:gs>
              </a:gsLst>
              <a:lin ang="10800000" scaled="0"/>
            </a:gradFill>
            <a:ln w="15875" cap="flat" cmpd="sng" algn="ctr">
              <a:gradFill>
                <a:gsLst>
                  <a:gs pos="14000">
                    <a:srgbClr val="1DCBC6"/>
                  </a:gs>
                  <a:gs pos="63000">
                    <a:srgbClr val="ED7D31">
                      <a:alpha val="0"/>
                    </a:srgbClr>
                  </a:gs>
                </a:gsLst>
                <a:lin ang="12600000" scaled="0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endParaRPr>
            </a:p>
          </p:txBody>
        </p:sp>
        <p:sp>
          <p:nvSpPr>
            <p:cNvPr id="1821" name="任意形状 84">
              <a:extLst>
                <a:ext uri="{FF2B5EF4-FFF2-40B4-BE49-F238E27FC236}">
                  <a16:creationId xmlns:a16="http://schemas.microsoft.com/office/drawing/2014/main" id="{C4DB59C6-1452-1643-391B-F7A246257141}"/>
                </a:ext>
              </a:extLst>
            </p:cNvPr>
            <p:cNvSpPr/>
            <p:nvPr/>
          </p:nvSpPr>
          <p:spPr>
            <a:xfrm flipH="1">
              <a:off x="18706268" y="5679520"/>
              <a:ext cx="654576" cy="1186120"/>
            </a:xfrm>
            <a:custGeom>
              <a:avLst/>
              <a:gdLst>
                <a:gd name="connsiteX0" fmla="*/ 0 w 317873"/>
                <a:gd name="connsiteY0" fmla="*/ 0 h 576000"/>
                <a:gd name="connsiteX1" fmla="*/ 29873 w 317873"/>
                <a:gd name="connsiteY1" fmla="*/ 0 h 576000"/>
                <a:gd name="connsiteX2" fmla="*/ 317873 w 317873"/>
                <a:gd name="connsiteY2" fmla="*/ 288000 h 576000"/>
                <a:gd name="connsiteX3" fmla="*/ 29873 w 317873"/>
                <a:gd name="connsiteY3" fmla="*/ 576000 h 576000"/>
                <a:gd name="connsiteX4" fmla="*/ 0 w 317873"/>
                <a:gd name="connsiteY4" fmla="*/ 576000 h 576000"/>
                <a:gd name="connsiteX5" fmla="*/ 288000 w 317873"/>
                <a:gd name="connsiteY5" fmla="*/ 288000 h 576000"/>
                <a:gd name="connsiteX6" fmla="*/ 0 w 317873"/>
                <a:gd name="connsiteY6" fmla="*/ 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873" h="576000">
                  <a:moveTo>
                    <a:pt x="0" y="0"/>
                  </a:moveTo>
                  <a:lnTo>
                    <a:pt x="29873" y="0"/>
                  </a:lnTo>
                  <a:cubicBezTo>
                    <a:pt x="188931" y="0"/>
                    <a:pt x="317873" y="128942"/>
                    <a:pt x="317873" y="288000"/>
                  </a:cubicBezTo>
                  <a:cubicBezTo>
                    <a:pt x="317873" y="447058"/>
                    <a:pt x="188931" y="576000"/>
                    <a:pt x="29873" y="576000"/>
                  </a:cubicBezTo>
                  <a:lnTo>
                    <a:pt x="0" y="576000"/>
                  </a:lnTo>
                  <a:cubicBezTo>
                    <a:pt x="159058" y="576000"/>
                    <a:pt x="288000" y="447058"/>
                    <a:pt x="288000" y="288000"/>
                  </a:cubicBezTo>
                  <a:cubicBezTo>
                    <a:pt x="288000" y="128942"/>
                    <a:pt x="159058" y="0"/>
                    <a:pt x="0" y="0"/>
                  </a:cubicBezTo>
                  <a:close/>
                </a:path>
              </a:pathLst>
            </a:custGeom>
            <a:gradFill>
              <a:gsLst>
                <a:gs pos="89000">
                  <a:srgbClr val="1DCBC6"/>
                </a:gs>
                <a:gs pos="0">
                  <a:srgbClr val="1DCBC6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endParaRPr>
            </a:p>
          </p:txBody>
        </p:sp>
        <p:sp>
          <p:nvSpPr>
            <p:cNvPr id="1822" name="文本框 85">
              <a:extLst>
                <a:ext uri="{FF2B5EF4-FFF2-40B4-BE49-F238E27FC236}">
                  <a16:creationId xmlns:a16="http://schemas.microsoft.com/office/drawing/2014/main" id="{1F5ADA5D-FD24-F3F3-763A-34D1281A515A}"/>
                </a:ext>
              </a:extLst>
            </p:cNvPr>
            <p:cNvSpPr txBox="1"/>
            <p:nvPr/>
          </p:nvSpPr>
          <p:spPr>
            <a:xfrm>
              <a:off x="18869797" y="5823363"/>
              <a:ext cx="5834761" cy="90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8255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2.0 55 Regular" pitchFamily="18" charset="-122"/>
                  <a:ea typeface="Alibaba PuHuiTi 2.0 55 Regular" pitchFamily="18" charset="-122"/>
                  <a:cs typeface="Alibaba PuHuiTi 2.0 55 Regular" pitchFamily="18" charset="-122"/>
                  <a:sym typeface="Helvetica Light"/>
                </a:rPr>
                <a:t>使用元数据缓存加速查询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Light"/>
              </a:endParaRPr>
            </a:p>
          </p:txBody>
        </p:sp>
      </p:grpSp>
      <p:grpSp>
        <p:nvGrpSpPr>
          <p:cNvPr id="1823" name="组合 86">
            <a:extLst>
              <a:ext uri="{FF2B5EF4-FFF2-40B4-BE49-F238E27FC236}">
                <a16:creationId xmlns:a16="http://schemas.microsoft.com/office/drawing/2014/main" id="{00972EC8-7C30-2E94-3183-5FE91438D08D}"/>
              </a:ext>
            </a:extLst>
          </p:cNvPr>
          <p:cNvGrpSpPr/>
          <p:nvPr/>
        </p:nvGrpSpPr>
        <p:grpSpPr>
          <a:xfrm>
            <a:off x="8311773" y="3126036"/>
            <a:ext cx="3326606" cy="489192"/>
            <a:chOff x="19330211" y="3779839"/>
            <a:chExt cx="8065870" cy="1186122"/>
          </a:xfrm>
        </p:grpSpPr>
        <p:sp>
          <p:nvSpPr>
            <p:cNvPr id="1824" name="圆角矩形 87">
              <a:extLst>
                <a:ext uri="{FF2B5EF4-FFF2-40B4-BE49-F238E27FC236}">
                  <a16:creationId xmlns:a16="http://schemas.microsoft.com/office/drawing/2014/main" id="{F0A3DA84-6ED5-067D-085B-A1001378DED1}"/>
                </a:ext>
              </a:extLst>
            </p:cNvPr>
            <p:cNvSpPr/>
            <p:nvPr/>
          </p:nvSpPr>
          <p:spPr>
            <a:xfrm flipH="1">
              <a:off x="19395796" y="3779841"/>
              <a:ext cx="6671927" cy="1186120"/>
            </a:xfrm>
            <a:prstGeom prst="roundRect">
              <a:avLst>
                <a:gd name="adj" fmla="val 50000"/>
              </a:avLst>
            </a:prstGeom>
            <a:gradFill>
              <a:gsLst>
                <a:gs pos="89000">
                  <a:srgbClr val="111111">
                    <a:alpha val="0"/>
                  </a:srgbClr>
                </a:gs>
                <a:gs pos="0">
                  <a:srgbClr val="111111"/>
                </a:gs>
              </a:gsLst>
              <a:lin ang="10800000" scaled="0"/>
            </a:gradFill>
            <a:ln w="15875" cap="flat" cmpd="sng" algn="ctr">
              <a:gradFill>
                <a:gsLst>
                  <a:gs pos="14000">
                    <a:srgbClr val="1DCBC6"/>
                  </a:gs>
                  <a:gs pos="63000">
                    <a:srgbClr val="ED7D31">
                      <a:alpha val="0"/>
                    </a:srgbClr>
                  </a:gs>
                </a:gsLst>
                <a:lin ang="12600000" scaled="0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endParaRPr>
            </a:p>
          </p:txBody>
        </p:sp>
        <p:sp>
          <p:nvSpPr>
            <p:cNvPr id="1825" name="任意形状 88">
              <a:extLst>
                <a:ext uri="{FF2B5EF4-FFF2-40B4-BE49-F238E27FC236}">
                  <a16:creationId xmlns:a16="http://schemas.microsoft.com/office/drawing/2014/main" id="{FDFAC8EF-8302-4193-2AEF-2CEA5C2FD5B8}"/>
                </a:ext>
              </a:extLst>
            </p:cNvPr>
            <p:cNvSpPr/>
            <p:nvPr/>
          </p:nvSpPr>
          <p:spPr>
            <a:xfrm flipH="1">
              <a:off x="19330211" y="3779839"/>
              <a:ext cx="654576" cy="1186120"/>
            </a:xfrm>
            <a:custGeom>
              <a:avLst/>
              <a:gdLst>
                <a:gd name="connsiteX0" fmla="*/ 0 w 317873"/>
                <a:gd name="connsiteY0" fmla="*/ 0 h 576000"/>
                <a:gd name="connsiteX1" fmla="*/ 29873 w 317873"/>
                <a:gd name="connsiteY1" fmla="*/ 0 h 576000"/>
                <a:gd name="connsiteX2" fmla="*/ 317873 w 317873"/>
                <a:gd name="connsiteY2" fmla="*/ 288000 h 576000"/>
                <a:gd name="connsiteX3" fmla="*/ 29873 w 317873"/>
                <a:gd name="connsiteY3" fmla="*/ 576000 h 576000"/>
                <a:gd name="connsiteX4" fmla="*/ 0 w 317873"/>
                <a:gd name="connsiteY4" fmla="*/ 576000 h 576000"/>
                <a:gd name="connsiteX5" fmla="*/ 288000 w 317873"/>
                <a:gd name="connsiteY5" fmla="*/ 288000 h 576000"/>
                <a:gd name="connsiteX6" fmla="*/ 0 w 317873"/>
                <a:gd name="connsiteY6" fmla="*/ 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873" h="576000">
                  <a:moveTo>
                    <a:pt x="0" y="0"/>
                  </a:moveTo>
                  <a:lnTo>
                    <a:pt x="29873" y="0"/>
                  </a:lnTo>
                  <a:cubicBezTo>
                    <a:pt x="188931" y="0"/>
                    <a:pt x="317873" y="128942"/>
                    <a:pt x="317873" y="288000"/>
                  </a:cubicBezTo>
                  <a:cubicBezTo>
                    <a:pt x="317873" y="447058"/>
                    <a:pt x="188931" y="576000"/>
                    <a:pt x="29873" y="576000"/>
                  </a:cubicBezTo>
                  <a:lnTo>
                    <a:pt x="0" y="576000"/>
                  </a:lnTo>
                  <a:cubicBezTo>
                    <a:pt x="159058" y="576000"/>
                    <a:pt x="288000" y="447058"/>
                    <a:pt x="288000" y="288000"/>
                  </a:cubicBezTo>
                  <a:cubicBezTo>
                    <a:pt x="288000" y="128942"/>
                    <a:pt x="159058" y="0"/>
                    <a:pt x="0" y="0"/>
                  </a:cubicBezTo>
                  <a:close/>
                </a:path>
              </a:pathLst>
            </a:custGeom>
            <a:gradFill>
              <a:gsLst>
                <a:gs pos="89000">
                  <a:srgbClr val="1DCBC6"/>
                </a:gs>
                <a:gs pos="0">
                  <a:srgbClr val="1DCBC6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endParaRPr>
            </a:p>
          </p:txBody>
        </p:sp>
        <p:sp>
          <p:nvSpPr>
            <p:cNvPr id="1826" name="文本框 89">
              <a:extLst>
                <a:ext uri="{FF2B5EF4-FFF2-40B4-BE49-F238E27FC236}">
                  <a16:creationId xmlns:a16="http://schemas.microsoft.com/office/drawing/2014/main" id="{1EAF3721-4DE7-D1AD-F317-5A7F81A0829A}"/>
                </a:ext>
              </a:extLst>
            </p:cNvPr>
            <p:cNvSpPr txBox="1"/>
            <p:nvPr/>
          </p:nvSpPr>
          <p:spPr>
            <a:xfrm>
              <a:off x="19520791" y="3948042"/>
              <a:ext cx="7875290" cy="90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82550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2.0 55 Regular" pitchFamily="18" charset="-122"/>
                  <a:ea typeface="Alibaba PuHuiTi 2.0 55 Regular" pitchFamily="18" charset="-122"/>
                  <a:cs typeface="Alibaba PuHuiTi 2.0 55 Regular" pitchFamily="18" charset="-122"/>
                  <a:sym typeface="Helvetica Light"/>
                </a:rPr>
                <a:t>使用Unified Catalog查询Paimon</a:t>
              </a:r>
            </a:p>
          </p:txBody>
        </p:sp>
      </p:grpSp>
      <p:sp>
        <p:nvSpPr>
          <p:cNvPr id="1827" name="椭圆 90">
            <a:extLst>
              <a:ext uri="{FF2B5EF4-FFF2-40B4-BE49-F238E27FC236}">
                <a16:creationId xmlns:a16="http://schemas.microsoft.com/office/drawing/2014/main" id="{EB877250-4151-B307-45DD-55B3BA3DEFC9}"/>
              </a:ext>
            </a:extLst>
          </p:cNvPr>
          <p:cNvSpPr>
            <a:spLocks noChangeAspect="1"/>
          </p:cNvSpPr>
          <p:nvPr/>
        </p:nvSpPr>
        <p:spPr>
          <a:xfrm>
            <a:off x="4660640" y="4154864"/>
            <a:ext cx="48919" cy="48919"/>
          </a:xfrm>
          <a:prstGeom prst="ellipse">
            <a:avLst/>
          </a:prstGeom>
          <a:solidFill>
            <a:srgbClr val="DA6474"/>
          </a:solidFill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50800">
              <a:srgbClr val="DA6474"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703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1" name="组合 1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902" name="image 1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03" name="Object 1903"/>
            <p:cNvSpPr txBox="1"/>
            <p:nvPr/>
          </p:nvSpPr>
          <p:spPr>
            <a:xfrm>
              <a:off x="0" y="203200"/>
              <a:ext cx="12192000" cy="661162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1906" name="image 19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709416" y="3780409"/>
            <a:ext cx="4129786" cy="357632"/>
          </a:xfrm>
          <a:prstGeom prst="rect">
            <a:avLst/>
          </a:prstGeom>
        </p:spPr>
      </p:pic>
      <p:sp>
        <p:nvSpPr>
          <p:cNvPr id="1907" name="Object 1907"/>
          <p:cNvSpPr txBox="1"/>
          <p:nvPr/>
        </p:nvSpPr>
        <p:spPr>
          <a:xfrm>
            <a:off x="3421167" y="3559548"/>
            <a:ext cx="4140200" cy="342900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600" b="0" i="0" spc="400" dirty="0">
                <a:blipFill>
                  <a:blip r:embed="rId5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同程旅行第七届大数据技术沙龙</a:t>
            </a:r>
            <a:endParaRPr lang="zh-CN" altLang="en-US" sz="1600" b="0" i="0" spc="400" dirty="0">
              <a:blipFill>
                <a:blip r:embed="rId5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1908" name="Object 1908"/>
          <p:cNvSpPr txBox="1"/>
          <p:nvPr/>
        </p:nvSpPr>
        <p:spPr>
          <a:xfrm>
            <a:off x="3500501" y="2340101"/>
            <a:ext cx="859282" cy="12533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blipFill>
                  <a:blip r:embed="rId7"/>
                  <a:stretch>
                    <a:fillRect/>
                  </a:stretch>
                </a:blipFill>
                <a:latin typeface="Alibaba PuHuiTi Heavy" panose="00020600040101010101" charset="-122"/>
                <a:ea typeface="Alibaba PuHuiTi Heavy" panose="00020600040101010101" charset="-122"/>
              </a:rPr>
              <a:t>感</a:t>
            </a:r>
            <a:endParaRPr lang="zh-CN" altLang="en-US" sz="8100" b="0" i="0" dirty="0">
              <a:blipFill>
                <a:blip r:embed="rId7"/>
                <a:stretch>
                  <a:fillRect/>
                </a:stretch>
              </a:blip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sp>
        <p:nvSpPr>
          <p:cNvPr id="1909" name="Object 1909"/>
          <p:cNvSpPr txBox="1"/>
          <p:nvPr/>
        </p:nvSpPr>
        <p:spPr>
          <a:xfrm>
            <a:off x="4385183" y="2340101"/>
            <a:ext cx="859155" cy="12533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blipFill>
                  <a:blip r:embed="rId7"/>
                  <a:stretch>
                    <a:fillRect/>
                  </a:stretch>
                </a:blipFill>
                <a:latin typeface="Alibaba PuHuiTi Heavy" panose="00020600040101010101" charset="-122"/>
                <a:ea typeface="Alibaba PuHuiTi Heavy" panose="00020600040101010101" charset="-122"/>
              </a:rPr>
              <a:t>谢</a:t>
            </a:r>
            <a:endParaRPr lang="zh-CN" altLang="en-US" sz="8100" b="0" i="0" dirty="0">
              <a:blipFill>
                <a:blip r:embed="rId7"/>
                <a:stretch>
                  <a:fillRect/>
                </a:stretch>
              </a:blip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sp>
        <p:nvSpPr>
          <p:cNvPr id="19010" name="Object 19010"/>
          <p:cNvSpPr txBox="1"/>
          <p:nvPr/>
        </p:nvSpPr>
        <p:spPr>
          <a:xfrm>
            <a:off x="5269738" y="2340101"/>
            <a:ext cx="859155" cy="12533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blipFill>
                  <a:blip r:embed="rId8"/>
                  <a:stretch>
                    <a:fillRect/>
                  </a:stretch>
                </a:blipFill>
                <a:latin typeface="Alibaba PuHuiTi Heavy" panose="00020600040101010101" charset="-122"/>
                <a:ea typeface="Alibaba PuHuiTi Heavy" panose="00020600040101010101" charset="-122"/>
              </a:rPr>
              <a:t>观</a:t>
            </a:r>
            <a:endParaRPr lang="zh-CN" altLang="en-US" sz="8100" b="0" i="0" dirty="0">
              <a:blipFill>
                <a:blip r:embed="rId8"/>
                <a:stretch>
                  <a:fillRect/>
                </a:stretch>
              </a:blip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sp>
        <p:nvSpPr>
          <p:cNvPr id="19011" name="Object 19011"/>
          <p:cNvSpPr txBox="1"/>
          <p:nvPr/>
        </p:nvSpPr>
        <p:spPr>
          <a:xfrm>
            <a:off x="6154293" y="2340101"/>
            <a:ext cx="859155" cy="12533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blipFill>
                  <a:blip r:embed="rId8"/>
                  <a:stretch>
                    <a:fillRect/>
                  </a:stretch>
                </a:blipFill>
                <a:latin typeface="Alibaba PuHuiTi Heavy" panose="00020600040101010101" charset="-122"/>
                <a:ea typeface="Alibaba PuHuiTi Heavy" panose="00020600040101010101" charset="-122"/>
              </a:rPr>
              <a:t>看</a:t>
            </a:r>
            <a:endParaRPr lang="zh-CN" altLang="en-US" sz="8100" b="0" i="0" dirty="0">
              <a:blipFill>
                <a:blip r:embed="rId8"/>
                <a:stretch>
                  <a:fillRect/>
                </a:stretch>
              </a:blip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sp>
        <p:nvSpPr>
          <p:cNvPr id="19012" name="Object 19012"/>
          <p:cNvSpPr txBox="1"/>
          <p:nvPr/>
        </p:nvSpPr>
        <p:spPr>
          <a:xfrm rot="5607432">
            <a:off x="2965577" y="2014855"/>
            <a:ext cx="712978" cy="71107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txBody>
          <a:bodyPr wrap="square" lIns="0" tIns="0" rIns="0" bIns="0" rtlCol="0" anchorCtr="0">
            <a:noAutofit/>
          </a:bodyPr>
          <a:lstStyle/>
          <a:p>
            <a:endParaRPr/>
          </a:p>
        </p:txBody>
      </p:sp>
      <p:pic>
        <p:nvPicPr>
          <p:cNvPr id="919013" name="image 190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192000" y="-92075"/>
            <a:ext cx="582168" cy="6950075"/>
          </a:xfrm>
          <a:prstGeom prst="rect">
            <a:avLst/>
          </a:prstGeom>
        </p:spPr>
      </p:pic>
      <p:pic>
        <p:nvPicPr>
          <p:cNvPr id="919014" name="image 190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69722" y="6307836"/>
            <a:ext cx="11133963" cy="249936"/>
          </a:xfrm>
          <a:prstGeom prst="rect">
            <a:avLst/>
          </a:prstGeom>
        </p:spPr>
      </p:pic>
      <p:pic>
        <p:nvPicPr>
          <p:cNvPr id="919016" name="image 1901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7204202" y="1661223"/>
            <a:ext cx="2667000" cy="2667000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3630" y="4036060"/>
            <a:ext cx="3369945" cy="30353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80CC9FA-CCF4-4B9B-8931-216C3D32D699}"/>
              </a:ext>
            </a:extLst>
          </p:cNvPr>
          <p:cNvSpPr txBox="1"/>
          <p:nvPr/>
        </p:nvSpPr>
        <p:spPr>
          <a:xfrm>
            <a:off x="191978" y="285966"/>
            <a:ext cx="5528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使用</a:t>
            </a:r>
            <a:r>
              <a:rPr lang="es-ES" altLang="zh-CN" sz="1800" i="1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Pamon+StarRocks</a:t>
            </a:r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极速批流一体湖仓分析</a:t>
            </a:r>
          </a:p>
        </p:txBody>
      </p:sp>
    </p:spTree>
    <p:extLst>
      <p:ext uri="{BB962C8B-B14F-4D97-AF65-F5344CB8AC3E}">
        <p14:creationId xmlns:p14="http://schemas.microsoft.com/office/powerpoint/2010/main" val="2647933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组合 3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302" name="image 3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306" name="image 3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42057" y="1727200"/>
            <a:ext cx="5130800" cy="723900"/>
          </a:xfrm>
          <a:prstGeom prst="rect">
            <a:avLst/>
          </a:prstGeom>
        </p:spPr>
      </p:pic>
      <p:pic>
        <p:nvPicPr>
          <p:cNvPr id="9307" name="image 30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42057" y="2667000"/>
            <a:ext cx="5130800" cy="723900"/>
          </a:xfrm>
          <a:prstGeom prst="rect">
            <a:avLst/>
          </a:prstGeom>
        </p:spPr>
      </p:pic>
      <p:pic>
        <p:nvPicPr>
          <p:cNvPr id="9308" name="image 3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42057" y="3606800"/>
            <a:ext cx="5130800" cy="723900"/>
          </a:xfrm>
          <a:prstGeom prst="rect">
            <a:avLst/>
          </a:prstGeom>
        </p:spPr>
      </p:pic>
      <p:pic>
        <p:nvPicPr>
          <p:cNvPr id="9309" name="image 3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42057" y="4546600"/>
            <a:ext cx="5130800" cy="723900"/>
          </a:xfrm>
          <a:prstGeom prst="rect">
            <a:avLst/>
          </a:prstGeom>
        </p:spPr>
      </p:pic>
      <p:pic>
        <p:nvPicPr>
          <p:cNvPr id="93010" name="image 30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95933" y="2075561"/>
            <a:ext cx="2637155" cy="2353564"/>
          </a:xfrm>
          <a:prstGeom prst="rect">
            <a:avLst/>
          </a:prstGeom>
        </p:spPr>
      </p:pic>
      <p:sp>
        <p:nvSpPr>
          <p:cNvPr id="3011" name="Object 3011"/>
          <p:cNvSpPr txBox="1"/>
          <p:nvPr/>
        </p:nvSpPr>
        <p:spPr>
          <a:xfrm>
            <a:off x="1428623" y="2694813"/>
            <a:ext cx="2603500" cy="2336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700" b="0" i="0" dirty="0">
                <a:blipFill>
                  <a:blip r:embed="rId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</a:rPr>
              <a:t>目录</a:t>
            </a:r>
            <a:endParaRPr lang="zh-CN" altLang="en-US" sz="6700" b="0" i="0" dirty="0">
              <a:blipFill>
                <a:blip r:embed="rId6"/>
                <a:stretch>
                  <a:fillRect/>
                </a:stretch>
              </a:blip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3012" name="image 30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64945" y="3772280"/>
            <a:ext cx="3707003" cy="377444"/>
          </a:xfrm>
          <a:prstGeom prst="rect">
            <a:avLst/>
          </a:prstGeom>
        </p:spPr>
      </p:pic>
      <p:sp>
        <p:nvSpPr>
          <p:cNvPr id="3013" name="Object 3013"/>
          <p:cNvSpPr txBox="1"/>
          <p:nvPr/>
        </p:nvSpPr>
        <p:spPr>
          <a:xfrm>
            <a:off x="1495932" y="3626230"/>
            <a:ext cx="3670300" cy="368300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noAutofit/>
          </a:bodyPr>
          <a:lstStyle/>
          <a:p>
            <a:pPr algn="l">
              <a:lnSpc>
                <a:spcPct val="95000"/>
              </a:lnSpc>
            </a:pPr>
            <a:r>
              <a:rPr lang="zh-CN" sz="1800" b="0" i="0" dirty="0">
                <a:blipFill>
                  <a:blip r:embed="rId8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CONTENTS</a:t>
            </a:r>
            <a:endParaRPr lang="zh-CN" altLang="en-US" sz="1800" b="0" i="0" dirty="0">
              <a:blipFill>
                <a:blip r:embed="rId8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3014" name="image 30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8623" y="2086102"/>
            <a:ext cx="3468624" cy="2353564"/>
          </a:xfrm>
          <a:prstGeom prst="rect">
            <a:avLst/>
          </a:prstGeom>
        </p:spPr>
      </p:pic>
      <p:pic>
        <p:nvPicPr>
          <p:cNvPr id="93015" name="image 30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64945" y="2086102"/>
            <a:ext cx="2929128" cy="2353564"/>
          </a:xfrm>
          <a:prstGeom prst="rect">
            <a:avLst/>
          </a:prstGeom>
        </p:spPr>
      </p:pic>
      <p:pic>
        <p:nvPicPr>
          <p:cNvPr id="93016" name="image 301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5580000">
            <a:off x="2867279" y="2500757"/>
            <a:ext cx="712978" cy="711073"/>
          </a:xfrm>
          <a:prstGeom prst="rect">
            <a:avLst/>
          </a:prstGeom>
        </p:spPr>
      </p:pic>
      <p:pic>
        <p:nvPicPr>
          <p:cNvPr id="93017" name="image 301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958594" y="1754505"/>
            <a:ext cx="638302" cy="638302"/>
          </a:xfrm>
          <a:prstGeom prst="rect">
            <a:avLst/>
          </a:prstGeom>
        </p:spPr>
      </p:pic>
      <p:pic>
        <p:nvPicPr>
          <p:cNvPr id="93018" name="image 301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958594" y="2694813"/>
            <a:ext cx="638302" cy="638302"/>
          </a:xfrm>
          <a:prstGeom prst="rect">
            <a:avLst/>
          </a:prstGeom>
        </p:spPr>
      </p:pic>
      <p:pic>
        <p:nvPicPr>
          <p:cNvPr id="93019" name="image 301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958594" y="3634994"/>
            <a:ext cx="638302" cy="638302"/>
          </a:xfrm>
          <a:prstGeom prst="rect">
            <a:avLst/>
          </a:prstGeom>
        </p:spPr>
      </p:pic>
      <p:pic>
        <p:nvPicPr>
          <p:cNvPr id="93020" name="image 302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958594" y="4575175"/>
            <a:ext cx="638302" cy="638302"/>
          </a:xfrm>
          <a:prstGeom prst="rect">
            <a:avLst/>
          </a:prstGeom>
        </p:spPr>
      </p:pic>
      <p:pic>
        <p:nvPicPr>
          <p:cNvPr id="93021" name="image 302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127885" y="1831975"/>
            <a:ext cx="267081" cy="496062"/>
          </a:xfrm>
          <a:prstGeom prst="rect">
            <a:avLst/>
          </a:prstGeom>
        </p:spPr>
      </p:pic>
      <p:sp>
        <p:nvSpPr>
          <p:cNvPr id="3022" name="Object 3022"/>
          <p:cNvSpPr txBox="1"/>
          <p:nvPr/>
        </p:nvSpPr>
        <p:spPr>
          <a:xfrm>
            <a:off x="4137410" y="1841500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 dirty="0">
                <a:solidFill>
                  <a:srgbClr val="FFFFFF"/>
                </a:solidFill>
                <a:latin typeface="OPPOSans-B"/>
                <a:ea typeface="OPPOSans-B"/>
              </a:rPr>
              <a:t>1</a:t>
            </a:r>
            <a:endParaRPr lang="zh-CN" altLang="en-US" dirty="0"/>
          </a:p>
        </p:txBody>
      </p:sp>
      <p:pic>
        <p:nvPicPr>
          <p:cNvPr id="93023" name="image 302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127885" y="2767584"/>
            <a:ext cx="267081" cy="496062"/>
          </a:xfrm>
          <a:prstGeom prst="rect">
            <a:avLst/>
          </a:prstGeom>
        </p:spPr>
      </p:pic>
      <p:sp>
        <p:nvSpPr>
          <p:cNvPr id="3024" name="Object 3024"/>
          <p:cNvSpPr txBox="1"/>
          <p:nvPr/>
        </p:nvSpPr>
        <p:spPr>
          <a:xfrm>
            <a:off x="4137410" y="2777109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 dirty="0">
                <a:solidFill>
                  <a:srgbClr val="FFFFFF"/>
                </a:solidFill>
                <a:latin typeface="OPPOSans-B"/>
                <a:ea typeface="OPPOSans-B"/>
              </a:rPr>
              <a:t>2</a:t>
            </a:r>
            <a:endParaRPr lang="zh-CN" altLang="en-US"/>
          </a:p>
        </p:txBody>
      </p:sp>
      <p:pic>
        <p:nvPicPr>
          <p:cNvPr id="93025" name="image 302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127885" y="3703192"/>
            <a:ext cx="267081" cy="496062"/>
          </a:xfrm>
          <a:prstGeom prst="rect">
            <a:avLst/>
          </a:prstGeom>
        </p:spPr>
      </p:pic>
      <p:sp>
        <p:nvSpPr>
          <p:cNvPr id="3026" name="Object 3026"/>
          <p:cNvSpPr txBox="1"/>
          <p:nvPr/>
        </p:nvSpPr>
        <p:spPr>
          <a:xfrm>
            <a:off x="4137410" y="3712717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 dirty="0">
                <a:solidFill>
                  <a:srgbClr val="FFFFFF"/>
                </a:solidFill>
                <a:latin typeface="OPPOSans-B"/>
                <a:ea typeface="OPPOSans-B"/>
              </a:rPr>
              <a:t>3</a:t>
            </a:r>
            <a:endParaRPr lang="zh-CN" altLang="en-US"/>
          </a:p>
        </p:txBody>
      </p:sp>
      <p:pic>
        <p:nvPicPr>
          <p:cNvPr id="93027" name="image 302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127885" y="4638802"/>
            <a:ext cx="267081" cy="496062"/>
          </a:xfrm>
          <a:prstGeom prst="rect">
            <a:avLst/>
          </a:prstGeom>
        </p:spPr>
      </p:pic>
      <p:sp>
        <p:nvSpPr>
          <p:cNvPr id="3028" name="Object 3028"/>
          <p:cNvSpPr txBox="1"/>
          <p:nvPr/>
        </p:nvSpPr>
        <p:spPr>
          <a:xfrm>
            <a:off x="4137410" y="4648327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 dirty="0">
                <a:solidFill>
                  <a:srgbClr val="FFFFFF"/>
                </a:solidFill>
                <a:latin typeface="OPPOSans-B"/>
                <a:ea typeface="OPPOSans-B"/>
              </a:rPr>
              <a:t>4</a:t>
            </a:r>
            <a:endParaRPr lang="zh-CN" altLang="en-US"/>
          </a:p>
        </p:txBody>
      </p:sp>
      <p:pic>
        <p:nvPicPr>
          <p:cNvPr id="93029" name="image 302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4760726" y="1704975"/>
            <a:ext cx="3771011" cy="816991"/>
          </a:xfrm>
          <a:prstGeom prst="rect">
            <a:avLst/>
          </a:prstGeom>
        </p:spPr>
      </p:pic>
      <p:sp>
        <p:nvSpPr>
          <p:cNvPr id="3030" name="Object 3030"/>
          <p:cNvSpPr txBox="1"/>
          <p:nvPr/>
        </p:nvSpPr>
        <p:spPr>
          <a:xfrm>
            <a:off x="4742056" y="1772920"/>
            <a:ext cx="5455539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r>
              <a:rPr lang="es-ES" altLang="zh-CN" sz="2000" b="1" i="0" dirty="0" err="1">
                <a:blipFill>
                  <a:blip r:embed="rId15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StarRocks+Paimon</a:t>
            </a:r>
            <a:r>
              <a:rPr lang="zh-CN" altLang="en-US" sz="2000" b="1" i="0" dirty="0">
                <a:blipFill>
                  <a:blip r:embed="rId15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湖仓分析的发展历程</a:t>
            </a:r>
          </a:p>
        </p:txBody>
      </p:sp>
      <p:pic>
        <p:nvPicPr>
          <p:cNvPr id="93031" name="image 303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4760726" y="2636901"/>
            <a:ext cx="3771011" cy="816991"/>
          </a:xfrm>
          <a:prstGeom prst="rect">
            <a:avLst/>
          </a:prstGeom>
        </p:spPr>
      </p:pic>
      <p:sp>
        <p:nvSpPr>
          <p:cNvPr id="3032" name="Object 3032"/>
          <p:cNvSpPr txBox="1"/>
          <p:nvPr/>
        </p:nvSpPr>
        <p:spPr>
          <a:xfrm>
            <a:off x="4742056" y="2685415"/>
            <a:ext cx="637571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b="1" i="0" dirty="0">
                <a:blipFill>
                  <a:blip r:embed="rId15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使用</a:t>
            </a:r>
            <a:r>
              <a:rPr lang="es-ES" altLang="zh-CN" sz="2000" b="1" i="0" dirty="0" err="1">
                <a:blipFill>
                  <a:blip r:embed="rId15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StarRocks+Paimon</a:t>
            </a:r>
            <a:r>
              <a:rPr lang="zh-CN" altLang="en-US" sz="2000" b="1" i="0" dirty="0">
                <a:blipFill>
                  <a:blip r:embed="rId15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进行湖仓分析主要场景和技术原理</a:t>
            </a:r>
          </a:p>
        </p:txBody>
      </p:sp>
      <p:pic>
        <p:nvPicPr>
          <p:cNvPr id="93033" name="image 3033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4760726" y="3568700"/>
            <a:ext cx="3771011" cy="816991"/>
          </a:xfrm>
          <a:prstGeom prst="rect">
            <a:avLst/>
          </a:prstGeom>
        </p:spPr>
      </p:pic>
      <p:sp>
        <p:nvSpPr>
          <p:cNvPr id="3034" name="Object 3034"/>
          <p:cNvSpPr txBox="1"/>
          <p:nvPr/>
        </p:nvSpPr>
        <p:spPr>
          <a:xfrm>
            <a:off x="4742057" y="3587115"/>
            <a:ext cx="5984998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s-ES" altLang="zh-CN" sz="2000" b="1" i="0" dirty="0" err="1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StarRocks+Paimon</a:t>
            </a:r>
            <a:r>
              <a:rPr lang="zh-CN" altLang="en-US" sz="2000" b="1" i="0" dirty="0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湖仓分析能力的性能测试</a:t>
            </a:r>
          </a:p>
        </p:txBody>
      </p:sp>
      <p:pic>
        <p:nvPicPr>
          <p:cNvPr id="93035" name="image 3035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4760726" y="4500626"/>
            <a:ext cx="3771011" cy="816991"/>
          </a:xfrm>
          <a:prstGeom prst="rect">
            <a:avLst/>
          </a:prstGeom>
        </p:spPr>
      </p:pic>
      <p:sp>
        <p:nvSpPr>
          <p:cNvPr id="3036" name="Object 3036"/>
          <p:cNvSpPr txBox="1"/>
          <p:nvPr/>
        </p:nvSpPr>
        <p:spPr>
          <a:xfrm>
            <a:off x="4742057" y="4528566"/>
            <a:ext cx="6186138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s-ES" altLang="zh-CN" sz="2000" b="1" i="0" dirty="0" err="1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StarRocks+Paimon</a:t>
            </a:r>
            <a:r>
              <a:rPr lang="zh-CN" altLang="en-US" sz="2000" b="1" i="0" dirty="0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湖仓分析能力的未来规划</a:t>
            </a:r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565C0D3-C6E6-F33F-9CD0-DC6872A82656}"/>
              </a:ext>
            </a:extLst>
          </p:cNvPr>
          <p:cNvSpPr txBox="1"/>
          <p:nvPr/>
        </p:nvSpPr>
        <p:spPr>
          <a:xfrm>
            <a:off x="191978" y="285966"/>
            <a:ext cx="5528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使用</a:t>
            </a:r>
            <a:r>
              <a:rPr lang="es-ES" altLang="zh-CN" sz="1800" i="1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Pamon+StarRocks</a:t>
            </a:r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极速批流一体湖仓分析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406" name="image 4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407" name="image 4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408" name="Object 4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1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409" name="image 40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4012" name="Object 4012"/>
          <p:cNvSpPr txBox="1"/>
          <p:nvPr/>
        </p:nvSpPr>
        <p:spPr>
          <a:xfrm>
            <a:off x="5346191" y="2848356"/>
            <a:ext cx="5905389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lang="es-ES" altLang="zh-CN" sz="3200" b="1" i="0" dirty="0" err="1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StarRocks+Paimon</a:t>
            </a:r>
            <a:r>
              <a:rPr lang="zh-CN" altLang="en-US" sz="3200" b="1" i="0" dirty="0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湖仓分析的</a:t>
            </a:r>
            <a:endParaRPr lang="en-US" altLang="zh-CN" sz="3200" b="1" i="0" dirty="0">
              <a:solidFill>
                <a:schemeClr val="bg1"/>
              </a:solid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Alibaba PuHuiTi Medium" panose="00020600040101010101" charset="-122"/>
            </a:endParaRPr>
          </a:p>
          <a:p>
            <a:r>
              <a:rPr lang="zh-CN" altLang="en-US" sz="3200" b="1" i="0" dirty="0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发展历程</a:t>
            </a:r>
          </a:p>
        </p:txBody>
      </p:sp>
      <p:pic>
        <p:nvPicPr>
          <p:cNvPr id="94013" name="image 40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580000">
            <a:off x="8994212" y="2226372"/>
            <a:ext cx="712978" cy="711073"/>
          </a:xfrm>
          <a:prstGeom prst="rect">
            <a:avLst/>
          </a:prstGeom>
        </p:spPr>
      </p:pic>
      <p:pic>
        <p:nvPicPr>
          <p:cNvPr id="94014" name="image 40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4015" name="image 40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419350" y="1839595"/>
            <a:ext cx="3194177" cy="3178175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CC06D66-C4CD-035C-5DDB-3C3ECC957B2B}"/>
              </a:ext>
            </a:extLst>
          </p:cNvPr>
          <p:cNvSpPr txBox="1"/>
          <p:nvPr/>
        </p:nvSpPr>
        <p:spPr>
          <a:xfrm>
            <a:off x="191978" y="285966"/>
            <a:ext cx="5528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使用</a:t>
            </a:r>
            <a:r>
              <a:rPr lang="es-ES" altLang="zh-CN" sz="1800" i="1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Pamon+StarRocks</a:t>
            </a:r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极速批流一体湖仓分析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1" name="组合 1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802" name="image 18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803" name="Object 18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D1A4C8E-767C-87CA-0EB8-ED208DFDEB35}"/>
              </a:ext>
            </a:extLst>
          </p:cNvPr>
          <p:cNvSpPr txBox="1"/>
          <p:nvPr/>
        </p:nvSpPr>
        <p:spPr>
          <a:xfrm>
            <a:off x="191978" y="285966"/>
            <a:ext cx="46699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CN" sz="1800" i="1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StarRocks+Paimon</a:t>
            </a:r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湖仓分析的发展历程</a:t>
            </a:r>
          </a:p>
          <a:p>
            <a:endParaRPr lang="zh-CN" altLang="en-US" sz="1800" i="1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7F096C68-F811-3344-DF69-3B761BAEA091}"/>
              </a:ext>
            </a:extLst>
          </p:cNvPr>
          <p:cNvSpPr/>
          <p:nvPr/>
        </p:nvSpPr>
        <p:spPr>
          <a:xfrm>
            <a:off x="1052547" y="3509482"/>
            <a:ext cx="3362302" cy="348813"/>
          </a:xfrm>
          <a:prstGeom prst="rect">
            <a:avLst/>
          </a:prstGeom>
          <a:solidFill>
            <a:srgbClr val="EF17A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StarRocks 1.x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62699B0A-432E-426E-15EB-3B2EA40B27D4}"/>
              </a:ext>
            </a:extLst>
          </p:cNvPr>
          <p:cNvSpPr/>
          <p:nvPr/>
        </p:nvSpPr>
        <p:spPr>
          <a:xfrm>
            <a:off x="4414849" y="3509482"/>
            <a:ext cx="3362302" cy="348813"/>
          </a:xfrm>
          <a:prstGeom prst="rect">
            <a:avLst/>
          </a:prstGeom>
          <a:solidFill>
            <a:srgbClr val="AA4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StarRocks 2.x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4E607AC2-7790-1D82-E208-0C5ACFE84173}"/>
              </a:ext>
            </a:extLst>
          </p:cNvPr>
          <p:cNvSpPr/>
          <p:nvPr/>
        </p:nvSpPr>
        <p:spPr>
          <a:xfrm>
            <a:off x="7777151" y="3509482"/>
            <a:ext cx="3362302" cy="348813"/>
          </a:xfrm>
          <a:prstGeom prst="rect">
            <a:avLst/>
          </a:prstGeom>
          <a:solidFill>
            <a:srgbClr val="23F0F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StarRocks 3.x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056CFD22-7E25-758F-6227-B78A053DC529}"/>
              </a:ext>
            </a:extLst>
          </p:cNvPr>
          <p:cNvSpPr txBox="1"/>
          <p:nvPr/>
        </p:nvSpPr>
        <p:spPr>
          <a:xfrm>
            <a:off x="4570963" y="1675471"/>
            <a:ext cx="305750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CN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Catalog数据目录</a:t>
            </a:r>
          </a:p>
          <a:p>
            <a:r>
              <a:rPr lang="en-CN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Iceberg/Hudi/Delta Lake外表</a:t>
            </a:r>
          </a:p>
          <a:p>
            <a:r>
              <a:rPr lang="en-CN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JNI</a:t>
            </a:r>
            <a:r>
              <a:rPr lang="zh-CN" altLang="en-US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Connector</a:t>
            </a:r>
            <a:endParaRPr lang="en-CN" sz="1600" b="1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r>
              <a:rPr lang="en-CN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外表物化视图</a:t>
            </a:r>
          </a:p>
          <a:p>
            <a:r>
              <a:rPr kumimoji="0" lang="en-CN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Json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/Map</a:t>
            </a:r>
            <a:r>
              <a:rPr lang="en-US" altLang="zh-CN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/Struct</a:t>
            </a:r>
            <a:r>
              <a:rPr lang="zh-CN" altLang="en-US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类型</a:t>
            </a:r>
            <a:endParaRPr kumimoji="0" lang="en-CN" sz="1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Helvetica Neue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1F2A1E3F-0ED8-95C7-B7C9-E5FED738F21A}"/>
              </a:ext>
            </a:extLst>
          </p:cNvPr>
          <p:cNvSpPr txBox="1"/>
          <p:nvPr/>
        </p:nvSpPr>
        <p:spPr>
          <a:xfrm>
            <a:off x="8012040" y="1429249"/>
            <a:ext cx="289252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N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Paimon外表</a:t>
            </a:r>
          </a:p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N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JNI</a:t>
            </a:r>
            <a:r>
              <a:rPr lang="zh-CN" altLang="en-US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Connector</a:t>
            </a:r>
            <a:r>
              <a:rPr lang="zh-CN" altLang="en-US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复杂类型支持</a:t>
            </a:r>
            <a:endParaRPr lang="en-CN" sz="1600" b="1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N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算子落盘Spill</a:t>
            </a:r>
          </a:p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Trino兼容性</a:t>
            </a:r>
          </a:p>
          <a:p>
            <a:r>
              <a:rPr lang="en-CN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外表物化视图分区刷新</a:t>
            </a:r>
          </a:p>
          <a:p>
            <a:r>
              <a:rPr lang="en-CN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Hive</a:t>
            </a:r>
            <a:r>
              <a:rPr lang="en-US" altLang="zh-CN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/Iceberg</a:t>
            </a:r>
            <a:r>
              <a:rPr lang="zh-CN" altLang="en-US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数据写入</a:t>
            </a:r>
            <a:endParaRPr lang="en-CN" sz="1600" b="1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5AFC38F8-492D-7076-5AF2-F552637EF4BF}"/>
              </a:ext>
            </a:extLst>
          </p:cNvPr>
          <p:cNvSpPr txBox="1"/>
          <p:nvPr/>
        </p:nvSpPr>
        <p:spPr>
          <a:xfrm>
            <a:off x="1628715" y="2414134"/>
            <a:ext cx="220996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Hive</a:t>
            </a:r>
            <a:r>
              <a:rPr lang="en-US" altLang="zh-CN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/ES/MySQL </a:t>
            </a:r>
            <a:r>
              <a:rPr lang="zh-CN" altLang="en-US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外表</a:t>
            </a:r>
            <a:endParaRPr lang="en-US" altLang="zh-CN" sz="1600" b="1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StarRocks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外表</a:t>
            </a:r>
            <a:endParaRPr kumimoji="0" lang="en-CN" sz="1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Helvetica Neue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AEFCE83C-11A4-6865-843C-D89C615B191E}"/>
              </a:ext>
            </a:extLst>
          </p:cNvPr>
          <p:cNvSpPr txBox="1"/>
          <p:nvPr/>
        </p:nvSpPr>
        <p:spPr>
          <a:xfrm>
            <a:off x="1628715" y="4313911"/>
            <a:ext cx="156684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向量化执行引擎</a:t>
            </a:r>
          </a:p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N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CBO优化器</a:t>
            </a:r>
          </a:p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Runtime Filter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D805694F-B863-6743-2DCA-9DB9E0429CCC}"/>
              </a:ext>
            </a:extLst>
          </p:cNvPr>
          <p:cNvSpPr txBox="1"/>
          <p:nvPr/>
        </p:nvSpPr>
        <p:spPr>
          <a:xfrm>
            <a:off x="4570963" y="4313911"/>
            <a:ext cx="175048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IO</a:t>
            </a:r>
            <a:r>
              <a:rPr lang="zh-CN" altLang="en-US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性能优化</a:t>
            </a:r>
            <a:endParaRPr lang="en-US" altLang="zh-CN" sz="1600" b="1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延迟物化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Helvetica Neue"/>
            </a:endParaRPr>
          </a:p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Pipeline执行引擎</a:t>
            </a:r>
          </a:p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直方图统计信息</a:t>
            </a: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042FC0DD-8D9A-8019-3591-12D67A85A9CA}"/>
              </a:ext>
            </a:extLst>
          </p:cNvPr>
          <p:cNvSpPr txBox="1"/>
          <p:nvPr/>
        </p:nvSpPr>
        <p:spPr>
          <a:xfrm>
            <a:off x="8012040" y="4313911"/>
            <a:ext cx="251023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Data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 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Cache</a:t>
            </a:r>
            <a:endParaRPr lang="en-CN" sz="1600" b="1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N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JNI</a:t>
            </a:r>
            <a:r>
              <a:rPr lang="zh-CN" altLang="en-US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Connector</a:t>
            </a:r>
            <a:r>
              <a:rPr lang="zh-CN" altLang="en-US" sz="16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性能优化</a:t>
            </a:r>
            <a:endParaRPr lang="en-US" altLang="zh-CN" sz="1600" b="1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B6D53903-28E6-5C21-91BE-87D025EA31C5}"/>
              </a:ext>
            </a:extLst>
          </p:cNvPr>
          <p:cNvSpPr txBox="1"/>
          <p:nvPr/>
        </p:nvSpPr>
        <p:spPr>
          <a:xfrm>
            <a:off x="1207638" y="1124712"/>
            <a:ext cx="13336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6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湖仓重大特性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4D8313C-6AB6-FBA5-2094-D7C48541511B}"/>
              </a:ext>
            </a:extLst>
          </p:cNvPr>
          <p:cNvSpPr txBox="1"/>
          <p:nvPr/>
        </p:nvSpPr>
        <p:spPr>
          <a:xfrm>
            <a:off x="1207638" y="5769799"/>
            <a:ext cx="1744067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6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底层性能持续优化</a:t>
            </a:r>
          </a:p>
        </p:txBody>
      </p:sp>
    </p:spTree>
    <p:extLst>
      <p:ext uri="{BB962C8B-B14F-4D97-AF65-F5344CB8AC3E}">
        <p14:creationId xmlns:p14="http://schemas.microsoft.com/office/powerpoint/2010/main" val="1814212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406" name="image 4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407" name="image 4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467544" y="3269082"/>
            <a:ext cx="1789430" cy="419100"/>
          </a:xfrm>
          <a:prstGeom prst="rect">
            <a:avLst/>
          </a:prstGeom>
        </p:spPr>
      </p:pic>
      <p:sp>
        <p:nvSpPr>
          <p:cNvPr id="408" name="Object 408"/>
          <p:cNvSpPr txBox="1"/>
          <p:nvPr/>
        </p:nvSpPr>
        <p:spPr>
          <a:xfrm>
            <a:off x="3540569" y="3253207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</a:t>
            </a:r>
            <a:r>
              <a:rPr lang="en-US" alt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2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409" name="image 40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4012" name="Object 4012"/>
          <p:cNvSpPr txBox="1"/>
          <p:nvPr/>
        </p:nvSpPr>
        <p:spPr>
          <a:xfrm>
            <a:off x="5346191" y="2848356"/>
            <a:ext cx="5905389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lang="zh-CN" altLang="en-US" sz="3200" b="1" i="0" dirty="0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使用</a:t>
            </a:r>
            <a:r>
              <a:rPr lang="es-ES" altLang="zh-CN" sz="3200" b="1" i="0" dirty="0" err="1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StarRocks+Paimon</a:t>
            </a:r>
            <a:r>
              <a:rPr lang="zh-CN" altLang="en-US" sz="3200" b="1" i="0" dirty="0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进行湖仓分析主要场景和技术原理</a:t>
            </a:r>
          </a:p>
          <a:p>
            <a:endParaRPr lang="zh-CN" altLang="en-US" sz="3200" b="1" i="0" dirty="0">
              <a:solidFill>
                <a:schemeClr val="bg1"/>
              </a:solid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Alibaba PuHuiTi Medium" panose="00020600040101010101" charset="-122"/>
            </a:endParaRPr>
          </a:p>
        </p:txBody>
      </p:sp>
      <p:pic>
        <p:nvPicPr>
          <p:cNvPr id="94013" name="image 40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580000">
            <a:off x="8994212" y="2226372"/>
            <a:ext cx="712978" cy="711073"/>
          </a:xfrm>
          <a:prstGeom prst="rect">
            <a:avLst/>
          </a:prstGeom>
        </p:spPr>
      </p:pic>
      <p:pic>
        <p:nvPicPr>
          <p:cNvPr id="94014" name="image 40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4015" name="image 40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419350" y="1839595"/>
            <a:ext cx="3194177" cy="3178175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91C4403-60B7-3009-103A-9BAFF5A34ED1}"/>
              </a:ext>
            </a:extLst>
          </p:cNvPr>
          <p:cNvSpPr txBox="1"/>
          <p:nvPr/>
        </p:nvSpPr>
        <p:spPr>
          <a:xfrm>
            <a:off x="191978" y="285966"/>
            <a:ext cx="5528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使用</a:t>
            </a:r>
            <a:r>
              <a:rPr lang="es-ES" altLang="zh-CN" sz="1800" i="1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Pamon+StarRocks</a:t>
            </a:r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极速批流一体湖仓分析</a:t>
            </a:r>
          </a:p>
        </p:txBody>
      </p:sp>
    </p:spTree>
    <p:extLst>
      <p:ext uri="{BB962C8B-B14F-4D97-AF65-F5344CB8AC3E}">
        <p14:creationId xmlns:p14="http://schemas.microsoft.com/office/powerpoint/2010/main" val="354979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1" name="组合 1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802" name="image 18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803" name="Object 18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D1A4C8E-767C-87CA-0EB8-ED208DFDEB35}"/>
              </a:ext>
            </a:extLst>
          </p:cNvPr>
          <p:cNvSpPr txBox="1"/>
          <p:nvPr/>
        </p:nvSpPr>
        <p:spPr>
          <a:xfrm>
            <a:off x="191978" y="285966"/>
            <a:ext cx="5904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CN" sz="1800" i="1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StarRocks+Paimon</a:t>
            </a:r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进行湖仓分析主要场景</a:t>
            </a:r>
            <a:r>
              <a:rPr lang="en-US" altLang="zh-CN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es-ES" altLang="zh-CN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trino</a:t>
            </a:r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兼容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EF31338-EAAC-F5A6-F192-B3BDCE2E3AE5}"/>
              </a:ext>
            </a:extLst>
          </p:cNvPr>
          <p:cNvSpPr txBox="1"/>
          <p:nvPr/>
        </p:nvSpPr>
        <p:spPr>
          <a:xfrm>
            <a:off x="3523821" y="5035787"/>
            <a:ext cx="4711483" cy="1023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支持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Trino</a:t>
            </a:r>
            <a:r>
              <a:rPr lang="en-US" sz="1400" b="1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SQL 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的关键字、语法、函数转义等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b="1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Trino</a:t>
            </a:r>
            <a:r>
              <a:rPr lang="en-US" sz="1400" b="1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SQL 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转换为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StarRocks</a:t>
            </a:r>
            <a:r>
              <a:rPr lang="en-US" sz="1400" b="1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AST，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并生成执行计划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set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sql_dialect</a:t>
            </a:r>
            <a:r>
              <a:rPr lang="en-US" sz="1400" b="1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= </a:t>
            </a:r>
            <a:r>
              <a:rPr lang="en-US" sz="14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“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trino</a:t>
            </a:r>
            <a:r>
              <a:rPr lang="en-US" sz="1400" b="1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”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启用</a:t>
            </a: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0184CC7A-886A-9FF5-4F1D-0D0320729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118" y="1406714"/>
            <a:ext cx="9729764" cy="3275075"/>
          </a:xfrm>
          <a:prstGeom prst="rect">
            <a:avLst/>
          </a:prstGeom>
        </p:spPr>
      </p:pic>
      <p:pic>
        <p:nvPicPr>
          <p:cNvPr id="16" name="image 1806">
            <a:extLst>
              <a:ext uri="{FF2B5EF4-FFF2-40B4-BE49-F238E27FC236}">
                <a16:creationId xmlns:a16="http://schemas.microsoft.com/office/drawing/2014/main" id="{3F07AF08-6F19-C39E-7DAA-433658C05B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31118" y="4942459"/>
            <a:ext cx="9729764" cy="132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50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1" name="组合 1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802" name="image 18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803" name="Object 18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D1A4C8E-767C-87CA-0EB8-ED208DFDEB35}"/>
              </a:ext>
            </a:extLst>
          </p:cNvPr>
          <p:cNvSpPr txBox="1"/>
          <p:nvPr/>
        </p:nvSpPr>
        <p:spPr>
          <a:xfrm>
            <a:off x="191978" y="285966"/>
            <a:ext cx="5904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CN" sz="1800" i="1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StarRocks+Paimon</a:t>
            </a:r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进行湖仓分析主要场景</a:t>
            </a:r>
            <a:r>
              <a:rPr lang="en-US" altLang="zh-CN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联邦分析</a:t>
            </a:r>
          </a:p>
          <a:p>
            <a:endParaRPr lang="zh-CN" altLang="en-US" sz="1800" i="1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22C7D-C012-8B62-773E-0DC897644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905" y="1850192"/>
            <a:ext cx="5706035" cy="3890826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18ABD7FE-20E8-8669-FF04-051DB22512DE}"/>
              </a:ext>
            </a:extLst>
          </p:cNvPr>
          <p:cNvSpPr txBox="1"/>
          <p:nvPr/>
        </p:nvSpPr>
        <p:spPr>
          <a:xfrm>
            <a:off x="251566" y="2376979"/>
            <a:ext cx="55287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支持 </a:t>
            </a:r>
            <a:r>
              <a:rPr 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Hive/</a:t>
            </a:r>
            <a:r>
              <a:rPr lang="en-US" sz="14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Paimon</a:t>
            </a:r>
            <a:r>
              <a:rPr 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/Iceberg/</a:t>
            </a:r>
            <a:r>
              <a:rPr lang="en-US" sz="14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Hudi</a:t>
            </a:r>
            <a:r>
              <a:rPr 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/</a:t>
            </a:r>
            <a:r>
              <a:rPr lang="en-US" sz="14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Delta等</a:t>
            </a:r>
            <a:r>
              <a:rPr 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，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直接分析湖上数据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跨数据源（</a:t>
            </a:r>
            <a:r>
              <a:rPr 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Catalog）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联邦分析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内外表数据访问统一管理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EF69186-A595-2995-0AEE-0C1F1DCCF2FB}"/>
              </a:ext>
            </a:extLst>
          </p:cNvPr>
          <p:cNvSpPr txBox="1"/>
          <p:nvPr/>
        </p:nvSpPr>
        <p:spPr>
          <a:xfrm>
            <a:off x="251566" y="3642429"/>
            <a:ext cx="525817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CREATE EXTERNAL CATALOG </a:t>
            </a:r>
            <a:r>
              <a:rPr lang="en-US" sz="11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paimon_fs_catalog</a:t>
            </a:r>
            <a:endParaRPr lang="en-US" sz="11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r>
              <a:rPr lang="en-US" sz="11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properties</a:t>
            </a:r>
          </a:p>
          <a:p>
            <a:r>
              <a:rPr lang="en-US" sz="11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( </a:t>
            </a:r>
          </a:p>
          <a:p>
            <a:r>
              <a:rPr lang="en-US" sz="11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   "type" = "</a:t>
            </a:r>
            <a:r>
              <a:rPr lang="en-US" sz="11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paimon</a:t>
            </a:r>
            <a:r>
              <a:rPr lang="en-US" sz="11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",</a:t>
            </a:r>
          </a:p>
          <a:p>
            <a:r>
              <a:rPr lang="en-US" sz="11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   "</a:t>
            </a:r>
            <a:r>
              <a:rPr lang="en-US" sz="11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paimon.catalog.type</a:t>
            </a:r>
            <a:r>
              <a:rPr lang="en-US" sz="11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" = "filesystem",</a:t>
            </a:r>
          </a:p>
          <a:p>
            <a:r>
              <a:rPr lang="en-US" sz="11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   "</a:t>
            </a:r>
            <a:r>
              <a:rPr lang="en-US" sz="11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paimon.catalog.warehouse</a:t>
            </a:r>
            <a:r>
              <a:rPr lang="en-US" sz="11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" = "</a:t>
            </a:r>
            <a:r>
              <a:rPr lang="en-US" sz="11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hdfs</a:t>
            </a:r>
            <a:r>
              <a:rPr lang="en-US" sz="11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://xxxx:9000/user/hive/warehouse"</a:t>
            </a:r>
          </a:p>
          <a:p>
            <a:r>
              <a:rPr lang="en-US" sz="11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);</a:t>
            </a:r>
          </a:p>
          <a:p>
            <a:endParaRPr lang="en-US" sz="11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r>
              <a:rPr lang="en-US" sz="11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SELECT * FROM </a:t>
            </a:r>
            <a:r>
              <a:rPr lang="en-US" sz="11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paimon_fs_catalog</a:t>
            </a:r>
            <a:r>
              <a:rPr lang="en-US" sz="11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.&lt;DB&gt;.&lt;TABLE&gt;</a:t>
            </a:r>
          </a:p>
          <a:p>
            <a:endParaRPr lang="en-CN" sz="11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pic>
        <p:nvPicPr>
          <p:cNvPr id="9" name="image 1506">
            <a:extLst>
              <a:ext uri="{FF2B5EF4-FFF2-40B4-BE49-F238E27FC236}">
                <a16:creationId xmlns:a16="http://schemas.microsoft.com/office/drawing/2014/main" id="{523B6046-A285-0708-1018-B5141EEF74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1457" y="1850192"/>
            <a:ext cx="6004544" cy="389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12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1" name="组合 1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802" name="image 18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803" name="Object 18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D1A4C8E-767C-87CA-0EB8-ED208DFDEB35}"/>
              </a:ext>
            </a:extLst>
          </p:cNvPr>
          <p:cNvSpPr txBox="1"/>
          <p:nvPr/>
        </p:nvSpPr>
        <p:spPr>
          <a:xfrm>
            <a:off x="191978" y="285966"/>
            <a:ext cx="5904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CN" sz="1800" i="1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StarRocks+Paimon</a:t>
            </a:r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进行湖仓分析主要场景</a:t>
            </a:r>
            <a:r>
              <a:rPr lang="en-US" altLang="zh-CN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透明加速</a:t>
            </a:r>
          </a:p>
          <a:p>
            <a:endParaRPr lang="zh-CN" altLang="en-US" sz="1800" i="1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8B1E978E-A899-F59D-3ED8-9AC41C96F01E}"/>
              </a:ext>
            </a:extLst>
          </p:cNvPr>
          <p:cNvSpPr txBox="1"/>
          <p:nvPr/>
        </p:nvSpPr>
        <p:spPr>
          <a:xfrm>
            <a:off x="9668094" y="3418094"/>
            <a:ext cx="23666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痛点：</a:t>
            </a:r>
            <a:r>
              <a:rPr lang="en-US" sz="1400" b="1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BI 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报表不易修改 </a:t>
            </a:r>
            <a:r>
              <a:rPr lang="en-US" sz="1400" b="1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SQL，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不易调优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方案：声明物化视图，优化器自动改写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349A9E-89F3-98B7-CE12-9EBACC3C6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2" y="1774995"/>
            <a:ext cx="5586890" cy="4240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DF48B4-65F6-8B66-990D-12F9F366BDF1}"/>
              </a:ext>
            </a:extLst>
          </p:cNvPr>
          <p:cNvSpPr txBox="1"/>
          <p:nvPr/>
        </p:nvSpPr>
        <p:spPr>
          <a:xfrm>
            <a:off x="300420" y="2204710"/>
            <a:ext cx="331270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CREATE MATERIALIZED VIEW mv1 AS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lo_orderdate</a:t>
            </a:r>
            <a:r>
              <a:rPr 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, </a:t>
            </a:r>
            <a:r>
              <a:rPr lang="en-US" sz="14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c_city</a:t>
            </a:r>
            <a:r>
              <a:rPr 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, count(*)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FROM </a:t>
            </a:r>
            <a:r>
              <a:rPr lang="en-US" sz="14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lineorder</a:t>
            </a:r>
            <a:r>
              <a:rPr 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t1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LEFT JOIN customer t2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ON t1.lo_custkey = t2.c_custkey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LEFT JOIN supplier t3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ON t1.lo_suppkey = t3.s_suppkey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EB716979-0D5C-1D53-DB78-E85B028CE605}"/>
              </a:ext>
            </a:extLst>
          </p:cNvPr>
          <p:cNvSpPr txBox="1"/>
          <p:nvPr/>
        </p:nvSpPr>
        <p:spPr>
          <a:xfrm>
            <a:off x="300420" y="4631480"/>
            <a:ext cx="27174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lo_orderdate</a:t>
            </a:r>
            <a:r>
              <a:rPr 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, count(*)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FROM </a:t>
            </a:r>
            <a:r>
              <a:rPr lang="en-US" sz="14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lineorder_flat</a:t>
            </a:r>
            <a:endParaRPr lang="en-US" sz="1400" dirty="0">
              <a:solidFill>
                <a:schemeClr val="bg1"/>
              </a:solidFill>
              <a:effectLst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r>
              <a:rPr lang="en-US" sz="1400" dirty="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GROUP BY </a:t>
            </a:r>
            <a:r>
              <a:rPr lang="en-US" sz="1400" dirty="0" err="1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lo_orderdate</a:t>
            </a:r>
            <a:endParaRPr lang="en-US" sz="1400" dirty="0">
              <a:solidFill>
                <a:schemeClr val="bg1"/>
              </a:solidFill>
              <a:effectLst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endParaRPr lang="en-CN" sz="14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1" name="Right Arrow 9">
            <a:extLst>
              <a:ext uri="{FF2B5EF4-FFF2-40B4-BE49-F238E27FC236}">
                <a16:creationId xmlns:a16="http://schemas.microsoft.com/office/drawing/2014/main" id="{F78FAE42-0CFB-AE2A-1427-D278A0A52B5B}"/>
              </a:ext>
            </a:extLst>
          </p:cNvPr>
          <p:cNvSpPr/>
          <p:nvPr/>
        </p:nvSpPr>
        <p:spPr>
          <a:xfrm rot="16200000">
            <a:off x="1250679" y="4056949"/>
            <a:ext cx="524805" cy="322729"/>
          </a:xfrm>
          <a:prstGeom prst="rightArrow">
            <a:avLst/>
          </a:prstGeom>
          <a:gradFill flip="none" rotWithShape="1">
            <a:gsLst>
              <a:gs pos="0">
                <a:srgbClr val="EF17AD"/>
              </a:gs>
              <a:gs pos="47000">
                <a:srgbClr val="AA4EF1"/>
              </a:gs>
              <a:gs pos="100000">
                <a:srgbClr val="23F0F9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40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8D595ADB-BF0A-FFF6-F9F3-F85C5C6F9BF4}"/>
              </a:ext>
            </a:extLst>
          </p:cNvPr>
          <p:cNvSpPr txBox="1"/>
          <p:nvPr/>
        </p:nvSpPr>
        <p:spPr>
          <a:xfrm>
            <a:off x="1698817" y="4033648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自动等价改写</a:t>
            </a:r>
          </a:p>
        </p:txBody>
      </p:sp>
      <p:pic>
        <p:nvPicPr>
          <p:cNvPr id="13" name="image 506">
            <a:extLst>
              <a:ext uri="{FF2B5EF4-FFF2-40B4-BE49-F238E27FC236}">
                <a16:creationId xmlns:a16="http://schemas.microsoft.com/office/drawing/2014/main" id="{26422D3B-1835-DCB0-FBDD-6F2D0287CF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0420" y="1736656"/>
            <a:ext cx="3323082" cy="427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6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1" name="组合 1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802" name="image 18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803" name="Object 18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D1A4C8E-767C-87CA-0EB8-ED208DFDEB35}"/>
              </a:ext>
            </a:extLst>
          </p:cNvPr>
          <p:cNvSpPr txBox="1"/>
          <p:nvPr/>
        </p:nvSpPr>
        <p:spPr>
          <a:xfrm>
            <a:off x="191978" y="285966"/>
            <a:ext cx="5904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CN" sz="1800" i="1" dirty="0" err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StarRocks+Paimon</a:t>
            </a:r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进行湖仓分析主要场景</a:t>
            </a:r>
            <a:r>
              <a:rPr lang="en-US" altLang="zh-CN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lang="zh-CN" altLang="en-US" sz="1800" i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数据建模</a:t>
            </a:r>
          </a:p>
          <a:p>
            <a:endParaRPr lang="zh-CN" altLang="en-US" sz="1800" i="1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5B8BB07D-C255-11D4-54EB-A5F6D19BC1A8}"/>
              </a:ext>
            </a:extLst>
          </p:cNvPr>
          <p:cNvSpPr/>
          <p:nvPr/>
        </p:nvSpPr>
        <p:spPr>
          <a:xfrm>
            <a:off x="397490" y="5279289"/>
            <a:ext cx="3745435" cy="385921"/>
          </a:xfrm>
          <a:prstGeom prst="roundRect">
            <a:avLst/>
          </a:prstGeom>
          <a:solidFill>
            <a:srgbClr val="A5A5A5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HDFS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/OSS/HDFS-OSS</a:t>
            </a:r>
            <a:endParaRPr kumimoji="0" lang="en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Helvetica Neue Medium"/>
            </a:endParaRPr>
          </a:p>
        </p:txBody>
      </p:sp>
      <p:pic>
        <p:nvPicPr>
          <p:cNvPr id="29" name="Picture 12">
            <a:extLst>
              <a:ext uri="{FF2B5EF4-FFF2-40B4-BE49-F238E27FC236}">
                <a16:creationId xmlns:a16="http://schemas.microsoft.com/office/drawing/2014/main" id="{55DE260E-B66E-C17E-4A2F-B2D30E1AC5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7"/>
          <a:stretch/>
        </p:blipFill>
        <p:spPr>
          <a:xfrm>
            <a:off x="1089224" y="3916088"/>
            <a:ext cx="2361967" cy="582040"/>
          </a:xfrm>
          <a:prstGeom prst="roundRect">
            <a:avLst>
              <a:gd name="adj" fmla="val 7911"/>
            </a:avLst>
          </a:prstGeom>
          <a:ln>
            <a:noFill/>
          </a:ln>
          <a:effectLst/>
        </p:spPr>
      </p:pic>
      <p:pic>
        <p:nvPicPr>
          <p:cNvPr id="30" name="Picture 19">
            <a:extLst>
              <a:ext uri="{FF2B5EF4-FFF2-40B4-BE49-F238E27FC236}">
                <a16:creationId xmlns:a16="http://schemas.microsoft.com/office/drawing/2014/main" id="{AC54844E-E57E-56DA-D698-A8B6B7DDC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815" y="2586938"/>
            <a:ext cx="1524784" cy="582041"/>
          </a:xfrm>
          <a:prstGeom prst="roundRect">
            <a:avLst>
              <a:gd name="adj" fmla="val 11413"/>
            </a:avLst>
          </a:prstGeom>
          <a:ln>
            <a:noFill/>
          </a:ln>
          <a:effectLst/>
        </p:spPr>
      </p:pic>
      <p:sp>
        <p:nvSpPr>
          <p:cNvPr id="31" name="Rectangle 21">
            <a:extLst>
              <a:ext uri="{FF2B5EF4-FFF2-40B4-BE49-F238E27FC236}">
                <a16:creationId xmlns:a16="http://schemas.microsoft.com/office/drawing/2014/main" id="{0BDB508B-9371-CFE4-2F13-5981D52A00C9}"/>
              </a:ext>
            </a:extLst>
          </p:cNvPr>
          <p:cNvSpPr/>
          <p:nvPr/>
        </p:nvSpPr>
        <p:spPr>
          <a:xfrm>
            <a:off x="6667006" y="2663312"/>
            <a:ext cx="1263011" cy="385921"/>
          </a:xfrm>
          <a:prstGeom prst="roundRect">
            <a:avLst/>
          </a:prstGeom>
          <a:solidFill>
            <a:srgbClr val="A5A5A5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ADS</a:t>
            </a:r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939456FF-2EBA-C057-EA9C-2A7C60E5D851}"/>
              </a:ext>
            </a:extLst>
          </p:cNvPr>
          <p:cNvSpPr/>
          <p:nvPr/>
        </p:nvSpPr>
        <p:spPr>
          <a:xfrm>
            <a:off x="6667006" y="3556514"/>
            <a:ext cx="1707001" cy="385921"/>
          </a:xfrm>
          <a:prstGeom prst="roundRect">
            <a:avLst/>
          </a:prstGeom>
          <a:solidFill>
            <a:srgbClr val="A5A5A5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DWS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986661E1-04DA-3F93-1237-46A2C241F219}"/>
              </a:ext>
            </a:extLst>
          </p:cNvPr>
          <p:cNvSpPr/>
          <p:nvPr/>
        </p:nvSpPr>
        <p:spPr>
          <a:xfrm>
            <a:off x="6667006" y="4443834"/>
            <a:ext cx="2570785" cy="385921"/>
          </a:xfrm>
          <a:prstGeom prst="roundRect">
            <a:avLst/>
          </a:prstGeom>
          <a:solidFill>
            <a:srgbClr val="A5A5A5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DWD</a:t>
            </a:r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93DD4F44-2A39-CDC0-C6F4-2CDEF3CFC5E5}"/>
              </a:ext>
            </a:extLst>
          </p:cNvPr>
          <p:cNvSpPr/>
          <p:nvPr/>
        </p:nvSpPr>
        <p:spPr>
          <a:xfrm>
            <a:off x="6667006" y="5277986"/>
            <a:ext cx="3456344" cy="385921"/>
          </a:xfrm>
          <a:prstGeom prst="roundRect">
            <a:avLst/>
          </a:prstGeom>
          <a:solidFill>
            <a:srgbClr val="A5A5A5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ODS(Apache Paimon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,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OSS</a:t>
            </a:r>
            <a:r>
              <a:rPr kumimoji="0" lang="en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)</a:t>
            </a:r>
          </a:p>
        </p:txBody>
      </p:sp>
      <p:sp>
        <p:nvSpPr>
          <p:cNvPr id="35" name="Right Arrow 26">
            <a:extLst>
              <a:ext uri="{FF2B5EF4-FFF2-40B4-BE49-F238E27FC236}">
                <a16:creationId xmlns:a16="http://schemas.microsoft.com/office/drawing/2014/main" id="{6630314F-6883-2AF1-9D85-B2B7455832B8}"/>
              </a:ext>
            </a:extLst>
          </p:cNvPr>
          <p:cNvSpPr/>
          <p:nvPr/>
        </p:nvSpPr>
        <p:spPr>
          <a:xfrm>
            <a:off x="4184993" y="3763225"/>
            <a:ext cx="1903832" cy="692904"/>
          </a:xfrm>
          <a:prstGeom prst="rightArrow">
            <a:avLst/>
          </a:prstGeom>
          <a:solidFill>
            <a:srgbClr val="A5A5A5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Helvetica Neue Medium"/>
            </a:endParaRP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22BF8D57-9643-F792-E8D3-CEA927B43CA9}"/>
              </a:ext>
            </a:extLst>
          </p:cNvPr>
          <p:cNvSpPr/>
          <p:nvPr/>
        </p:nvSpPr>
        <p:spPr>
          <a:xfrm>
            <a:off x="8703262" y="1737131"/>
            <a:ext cx="1369579" cy="385921"/>
          </a:xfrm>
          <a:prstGeom prst="roundRect">
            <a:avLst/>
          </a:prstGeom>
          <a:solidFill>
            <a:srgbClr val="ED7D31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OLAP分析</a:t>
            </a:r>
          </a:p>
        </p:txBody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4F3CAB5F-48B1-9E10-E711-C25078258AF7}"/>
              </a:ext>
            </a:extLst>
          </p:cNvPr>
          <p:cNvSpPr/>
          <p:nvPr/>
        </p:nvSpPr>
        <p:spPr>
          <a:xfrm>
            <a:off x="7052434" y="1737131"/>
            <a:ext cx="1369579" cy="385921"/>
          </a:xfrm>
          <a:prstGeom prst="roundRect">
            <a:avLst/>
          </a:prstGeom>
          <a:solidFill>
            <a:srgbClr val="ED7D31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固定报表</a:t>
            </a:r>
          </a:p>
        </p:txBody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9798DDDA-EA2A-876E-11D4-93EDA16749FE}"/>
              </a:ext>
            </a:extLst>
          </p:cNvPr>
          <p:cNvSpPr/>
          <p:nvPr/>
        </p:nvSpPr>
        <p:spPr>
          <a:xfrm>
            <a:off x="10354090" y="1737131"/>
            <a:ext cx="1554625" cy="385921"/>
          </a:xfrm>
          <a:prstGeom prst="roundRect">
            <a:avLst/>
          </a:prstGeom>
          <a:solidFill>
            <a:srgbClr val="ED7D31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 Medium"/>
              </a:rPr>
              <a:t>Adhoc查询</a:t>
            </a:r>
          </a:p>
        </p:txBody>
      </p:sp>
      <p:cxnSp>
        <p:nvCxnSpPr>
          <p:cNvPr id="39" name="Elbow Connector 31">
            <a:extLst>
              <a:ext uri="{FF2B5EF4-FFF2-40B4-BE49-F238E27FC236}">
                <a16:creationId xmlns:a16="http://schemas.microsoft.com/office/drawing/2014/main" id="{10469D27-D31A-F6C1-A525-14B0099CF612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7930017" y="2123052"/>
            <a:ext cx="0" cy="733221"/>
          </a:xfrm>
          <a:prstGeom prst="straightConnector1">
            <a:avLst/>
          </a:prstGeom>
          <a:noFill/>
          <a:ln w="38100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</p:cxnSp>
      <p:cxnSp>
        <p:nvCxnSpPr>
          <p:cNvPr id="40" name="Elbow Connector 35">
            <a:extLst>
              <a:ext uri="{FF2B5EF4-FFF2-40B4-BE49-F238E27FC236}">
                <a16:creationId xmlns:a16="http://schemas.microsoft.com/office/drawing/2014/main" id="{401D48E5-B37E-2E1D-58AA-E7AB68C70906}"/>
              </a:ext>
            </a:extLst>
          </p:cNvPr>
          <p:cNvCxnSpPr>
            <a:cxnSpLocks/>
            <a:stCxn id="32" idx="3"/>
            <a:endCxn id="36" idx="2"/>
          </p:cNvCxnSpPr>
          <p:nvPr/>
        </p:nvCxnSpPr>
        <p:spPr>
          <a:xfrm flipV="1">
            <a:off x="8374007" y="2123052"/>
            <a:ext cx="1014045" cy="1626423"/>
          </a:xfrm>
          <a:prstGeom prst="bentConnector2">
            <a:avLst/>
          </a:prstGeom>
          <a:noFill/>
          <a:ln w="38100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</p:cxnSp>
      <p:cxnSp>
        <p:nvCxnSpPr>
          <p:cNvPr id="41" name="Elbow Connector 38">
            <a:extLst>
              <a:ext uri="{FF2B5EF4-FFF2-40B4-BE49-F238E27FC236}">
                <a16:creationId xmlns:a16="http://schemas.microsoft.com/office/drawing/2014/main" id="{7B2A350F-154B-203B-69C4-E4164E7E52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94753" y="3140773"/>
            <a:ext cx="2513742" cy="478300"/>
          </a:xfrm>
          <a:prstGeom prst="bentConnector3">
            <a:avLst>
              <a:gd name="adj1" fmla="val 316"/>
            </a:avLst>
          </a:prstGeom>
          <a:noFill/>
          <a:ln w="38100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</p:cxnSp>
      <p:cxnSp>
        <p:nvCxnSpPr>
          <p:cNvPr id="42" name="Elbow Connector 42">
            <a:extLst>
              <a:ext uri="{FF2B5EF4-FFF2-40B4-BE49-F238E27FC236}">
                <a16:creationId xmlns:a16="http://schemas.microsoft.com/office/drawing/2014/main" id="{20C4709D-0D72-9BD8-B55A-4AB26B91F0E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98887" y="3195927"/>
            <a:ext cx="3314164" cy="1260783"/>
          </a:xfrm>
          <a:prstGeom prst="bentConnector3">
            <a:avLst>
              <a:gd name="adj1" fmla="val 12"/>
            </a:avLst>
          </a:prstGeom>
          <a:noFill/>
          <a:ln w="38100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</p:cxnSp>
      <p:sp>
        <p:nvSpPr>
          <p:cNvPr id="44" name="Down Arrow 49">
            <a:extLst>
              <a:ext uri="{FF2B5EF4-FFF2-40B4-BE49-F238E27FC236}">
                <a16:creationId xmlns:a16="http://schemas.microsoft.com/office/drawing/2014/main" id="{8F11BA2B-DABA-34D0-6AE6-EC901442C05F}"/>
              </a:ext>
            </a:extLst>
          </p:cNvPr>
          <p:cNvSpPr/>
          <p:nvPr/>
        </p:nvSpPr>
        <p:spPr>
          <a:xfrm rot="10800000">
            <a:off x="6189220" y="2598088"/>
            <a:ext cx="310783" cy="3159616"/>
          </a:xfrm>
          <a:prstGeom prst="downArrow">
            <a:avLst/>
          </a:prstGeom>
          <a:solidFill>
            <a:srgbClr val="A5A5A5"/>
          </a:solidFill>
          <a:ln w="12700" cap="flat">
            <a:solidFill>
              <a:srgbClr val="A5A5A5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Helvetica Neue Medium"/>
            </a:endParaRPr>
          </a:p>
        </p:txBody>
      </p:sp>
      <p:sp>
        <p:nvSpPr>
          <p:cNvPr id="45" name="TextBox 50">
            <a:extLst>
              <a:ext uri="{FF2B5EF4-FFF2-40B4-BE49-F238E27FC236}">
                <a16:creationId xmlns:a16="http://schemas.microsoft.com/office/drawing/2014/main" id="{E00312AF-ECE5-EBF0-77E3-B961995C0B67}"/>
              </a:ext>
            </a:extLst>
          </p:cNvPr>
          <p:cNvSpPr txBox="1"/>
          <p:nvPr/>
        </p:nvSpPr>
        <p:spPr>
          <a:xfrm>
            <a:off x="3822553" y="2636391"/>
            <a:ext cx="228073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243833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物化视图分层建模</a:t>
            </a:r>
          </a:p>
          <a:p>
            <a:pPr marL="0" marR="0" lvl="0" indent="0" algn="ctr" defTabSz="243833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物化视图透明加速</a:t>
            </a:r>
          </a:p>
          <a:p>
            <a:pPr marL="0" marR="0" lvl="0" indent="0" algn="ctr" defTabSz="243833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外表物化视图</a:t>
            </a:r>
          </a:p>
          <a:p>
            <a:pPr marL="0" marR="0" lvl="0" indent="0" algn="ctr" defTabSz="243833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嵌套物化视图</a:t>
            </a:r>
          </a:p>
        </p:txBody>
      </p:sp>
      <p:cxnSp>
        <p:nvCxnSpPr>
          <p:cNvPr id="48" name="Elbow Connector 38">
            <a:extLst>
              <a:ext uri="{FF2B5EF4-FFF2-40B4-BE49-F238E27FC236}">
                <a16:creationId xmlns:a16="http://schemas.microsoft.com/office/drawing/2014/main" id="{ACA9310C-9995-7B5B-A2F2-BC4183944F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83940" y="2592537"/>
            <a:ext cx="2467559" cy="1620958"/>
          </a:xfrm>
          <a:prstGeom prst="bentConnector3">
            <a:avLst>
              <a:gd name="adj1" fmla="val 290"/>
            </a:avLst>
          </a:prstGeom>
          <a:noFill/>
          <a:ln w="38100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</p:cxnSp>
    </p:spTree>
    <p:extLst>
      <p:ext uri="{BB962C8B-B14F-4D97-AF65-F5344CB8AC3E}">
        <p14:creationId xmlns:p14="http://schemas.microsoft.com/office/powerpoint/2010/main" val="2040248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1070</Words>
  <Application>Microsoft Macintosh PowerPoint</Application>
  <PresentationFormat>宽屏</PresentationFormat>
  <Paragraphs>198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阿里巴巴普惠体 B</vt:lpstr>
      <vt:lpstr>Calibri</vt:lpstr>
      <vt:lpstr>等线</vt:lpstr>
      <vt:lpstr>Wingdings</vt:lpstr>
      <vt:lpstr>Microsoft YaHei</vt:lpstr>
      <vt:lpstr>OPPOSans-B</vt:lpstr>
      <vt:lpstr>Microsoft YaHei</vt:lpstr>
      <vt:lpstr>Arial</vt:lpstr>
      <vt:lpstr>Alibaba PuHuiTi Heavy</vt:lpstr>
      <vt:lpstr>阿里巴巴普惠体</vt:lpstr>
      <vt:lpstr>Alibaba PuHuiTi 2.0 55 Regular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孟繁西</cp:lastModifiedBy>
  <cp:revision>18</cp:revision>
  <dcterms:created xsi:type="dcterms:W3CDTF">2023-12-13T09:23:38Z</dcterms:created>
  <dcterms:modified xsi:type="dcterms:W3CDTF">2023-12-21T13:19:34Z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B4C9A20D14B9370FA575796579F50CC3_43</vt:lpwstr>
  </property>
  <property fmtid="{D5CDD505-2E9C-101B-9397-08002B2CF9AE}" pid="3" name="KSOProductBuildVer">
    <vt:lpwstr>2052-5.5.1.7991</vt:lpwstr>
  </property>
</Properties>
</file>